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07" r:id="rId1"/>
  </p:sldMasterIdLst>
  <p:notesMasterIdLst>
    <p:notesMasterId r:id="rId23"/>
  </p:notesMasterIdLst>
  <p:sldIdLst>
    <p:sldId id="256" r:id="rId2"/>
    <p:sldId id="280" r:id="rId3"/>
    <p:sldId id="281" r:id="rId4"/>
    <p:sldId id="282" r:id="rId5"/>
    <p:sldId id="283" r:id="rId6"/>
    <p:sldId id="284" r:id="rId7"/>
    <p:sldId id="286" r:id="rId8"/>
    <p:sldId id="287" r:id="rId9"/>
    <p:sldId id="288" r:id="rId10"/>
    <p:sldId id="289" r:id="rId11"/>
    <p:sldId id="290" r:id="rId12"/>
    <p:sldId id="291" r:id="rId13"/>
    <p:sldId id="292" r:id="rId14"/>
    <p:sldId id="294" r:id="rId15"/>
    <p:sldId id="295" r:id="rId16"/>
    <p:sldId id="296" r:id="rId17"/>
    <p:sldId id="297" r:id="rId18"/>
    <p:sldId id="298" r:id="rId19"/>
    <p:sldId id="299" r:id="rId20"/>
    <p:sldId id="300" r:id="rId21"/>
    <p:sldId id="301" r:id="rId22"/>
  </p:sldIdLst>
  <p:sldSz cx="16256000" cy="9144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A00"/>
    <a:srgbClr val="FF9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745" autoAdjust="0"/>
    <p:restoredTop sz="93566"/>
  </p:normalViewPr>
  <p:slideViewPr>
    <p:cSldViewPr snapToGrid="0" snapToObjects="1">
      <p:cViewPr varScale="1">
        <p:scale>
          <a:sx n="81" d="100"/>
          <a:sy n="81" d="100"/>
        </p:scale>
        <p:origin x="1086" y="90"/>
      </p:cViewPr>
      <p:guideLst>
        <p:guide orient="horz" pos="2880"/>
        <p:guide pos="5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rnd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</a:pPr>
            <a:endParaRPr/>
          </a:p>
          <a:p>
            <a:pPr lvl="1">
              <a:spcBef>
                <a:spcPts val="0"/>
              </a:spcBef>
            </a:pPr>
            <a:endParaRPr/>
          </a:p>
          <a:p>
            <a:pPr lvl="2">
              <a:spcBef>
                <a:spcPts val="0"/>
              </a:spcBef>
            </a:pPr>
            <a:endParaRPr/>
          </a:p>
          <a:p>
            <a:pPr lvl="3">
              <a:spcBef>
                <a:spcPts val="0"/>
              </a:spcBef>
            </a:pPr>
            <a:endParaRPr/>
          </a:p>
          <a:p>
            <a:pPr lvl="4">
              <a:spcBef>
                <a:spcPts val="0"/>
              </a:spcBef>
            </a:pPr>
            <a:endParaRPr/>
          </a:p>
          <a:p>
            <a:pPr lvl="5">
              <a:spcBef>
                <a:spcPts val="0"/>
              </a:spcBef>
            </a:pPr>
            <a:endParaRPr/>
          </a:p>
          <a:p>
            <a:pPr lvl="6">
              <a:spcBef>
                <a:spcPts val="0"/>
              </a:spcBef>
            </a:pPr>
            <a:endParaRPr/>
          </a:p>
          <a:p>
            <a:pPr lvl="7">
              <a:spcBef>
                <a:spcPts val="0"/>
              </a:spcBef>
            </a:pPr>
            <a:endParaRPr/>
          </a:p>
          <a:p>
            <a:pPr lvl="8">
              <a:spcBef>
                <a:spcPts val="0"/>
              </a:spcBef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38433336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Shape 20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dirty="0">
                <a:solidFill>
                  <a:schemeClr val="dk2"/>
                </a:solidFill>
              </a:rPr>
              <a:t>Note from Chuck.  If you are using these materials, you can remove the UM logo and replace it with your own, but please retain the CC-BY logo on the first page as well as retain the acknowledgements</a:t>
            </a:r>
            <a:r>
              <a:rPr lang="en-US" baseline="0" dirty="0">
                <a:solidFill>
                  <a:schemeClr val="dk2"/>
                </a:solidFill>
              </a:rPr>
              <a:t> page(s)</a:t>
            </a:r>
            <a:r>
              <a:rPr lang="en-US" dirty="0">
                <a:solidFill>
                  <a:schemeClr val="dk2"/>
                </a:solidFill>
              </a:rPr>
              <a:t>.</a:t>
            </a:r>
          </a:p>
        </p:txBody>
      </p:sp>
      <p:sp>
        <p:nvSpPr>
          <p:cNvPr id="209" name="Shape 20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467928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8" name="Shape 49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99" name="Shape 49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165726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5" name="Shape 50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06" name="Shape 50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7037860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9" name="Shape 5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20" name="Shape 52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8755583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" name="Shape 52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25" name="Shape 52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2110993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" name="Shape 53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36" name="Shape 53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37350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1" name="Shape 54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42" name="Shape 54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0496446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7" name="Shape 54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48" name="Shape 54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235669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4" name="Shape 56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65" name="Shape 56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8953781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" name="Shape 59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94" name="Shape 59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3671955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2" name="Shape 62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3" name="Shape 62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275096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9" name="Shape 43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40" name="Shape 44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3395075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8" name="Shape 62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9" name="Shape 62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685850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7" name="Shape 63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38" name="Shape 63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252512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" name="Shape 44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49" name="Shape 44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571822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" name="Shape 45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55" name="Shape 45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504542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" name="Shape 45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60" name="Shape 46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890873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7" name="Shape 46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68" name="Shape 46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923163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0" name="Shape 48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81" name="Shape 48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282343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" name="Shape 48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86" name="Shape 48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2202313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" name="Shape 49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92" name="Shape 49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770180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39940" y="1930401"/>
            <a:ext cx="11767544" cy="4439441"/>
          </a:xfrm>
        </p:spPr>
        <p:txBody>
          <a:bodyPr anchor="b"/>
          <a:lstStyle>
            <a:lvl1pPr>
              <a:defRPr sz="9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39940" y="6369840"/>
            <a:ext cx="11767544" cy="114856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2400588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42" y="6400783"/>
            <a:ext cx="11767543" cy="755651"/>
          </a:xfrm>
        </p:spPr>
        <p:txBody>
          <a:bodyPr anchor="b">
            <a:normAutofit/>
          </a:bodyPr>
          <a:lstStyle>
            <a:lvl1pPr algn="l"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39940" y="914400"/>
            <a:ext cx="11767544" cy="4854221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42" y="7156433"/>
            <a:ext cx="11767541" cy="658283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298274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40" y="1930400"/>
            <a:ext cx="11767545" cy="2641600"/>
          </a:xfrm>
        </p:spPr>
        <p:txBody>
          <a:bodyPr/>
          <a:lstStyle>
            <a:lvl1pPr>
              <a:defRPr sz="6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40" y="4876800"/>
            <a:ext cx="11767545" cy="3149600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3612192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9736" y="1930400"/>
            <a:ext cx="10665753" cy="3097832"/>
          </a:xfrm>
        </p:spPr>
        <p:txBody>
          <a:bodyPr/>
          <a:lstStyle>
            <a:lvl1pPr>
              <a:defRPr sz="6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2573867" y="5028232"/>
            <a:ext cx="9706199" cy="456232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867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40" y="5800876"/>
            <a:ext cx="11767545" cy="2235200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197727" y="1295004"/>
            <a:ext cx="1069216" cy="2595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6266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2440653" y="3485050"/>
            <a:ext cx="1069216" cy="2595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6266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49348454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39" y="4165601"/>
            <a:ext cx="11767547" cy="2204240"/>
          </a:xfrm>
        </p:spPr>
        <p:txBody>
          <a:bodyPr anchor="b"/>
          <a:lstStyle>
            <a:lvl1pPr algn="l">
              <a:defRPr sz="5333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9940" y="6369841"/>
            <a:ext cx="11767545" cy="1147200"/>
          </a:xfrm>
        </p:spPr>
        <p:txBody>
          <a:bodyPr anchor="t"/>
          <a:lstStyle>
            <a:lvl1pPr marL="0" indent="0" algn="l">
              <a:buNone/>
              <a:defRPr sz="2667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1653164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5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3929" y="2641600"/>
            <a:ext cx="3929155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9951" y="3556000"/>
            <a:ext cx="3903133" cy="4785784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78213" y="2641600"/>
            <a:ext cx="3914988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5164141" y="3556000"/>
            <a:ext cx="3929059" cy="4785784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9499601" y="2641600"/>
            <a:ext cx="3909484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9499601" y="3556000"/>
            <a:ext cx="3909484" cy="4785784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968189" y="2844800"/>
            <a:ext cx="0" cy="52832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9282969" y="2844800"/>
            <a:ext cx="0" cy="5289176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0932736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5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9951" y="5667932"/>
            <a:ext cx="3920067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869951" y="2946400"/>
            <a:ext cx="3920067" cy="203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9951" y="6436282"/>
            <a:ext cx="3920067" cy="878919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85834" y="5667932"/>
            <a:ext cx="3907367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5185833" y="2946400"/>
            <a:ext cx="3907367" cy="203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5184030" y="6436281"/>
            <a:ext cx="3912541" cy="878919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9499601" y="5667932"/>
            <a:ext cx="3909484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9499599" y="2946400"/>
            <a:ext cx="3909484" cy="203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9499434" y="6436278"/>
            <a:ext cx="3914663" cy="878919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4968189" y="2844800"/>
            <a:ext cx="0" cy="52832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9282969" y="2844800"/>
            <a:ext cx="0" cy="5289176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3897827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7041719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072284" y="573618"/>
            <a:ext cx="2336801" cy="7768167"/>
          </a:xfrm>
        </p:spPr>
        <p:txBody>
          <a:bodyPr vert="eaVert" anchor="b" anchorCtr="0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9951" y="1183219"/>
            <a:ext cx="9897532" cy="715856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1639231"/>
      </p:ext>
    </p:extLst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"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731081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hape 205"/>
          <p:cNvSpPr txBox="1">
            <a:spLocks noGrp="1"/>
          </p:cNvSpPr>
          <p:nvPr>
            <p:ph type="title"/>
          </p:nvPr>
        </p:nvSpPr>
        <p:spPr>
          <a:xfrm>
            <a:off x="812800" y="768096"/>
            <a:ext cx="14630400" cy="136550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1541264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5400653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42" y="3815645"/>
            <a:ext cx="11767543" cy="2554196"/>
          </a:xfrm>
        </p:spPr>
        <p:txBody>
          <a:bodyPr anchor="b"/>
          <a:lstStyle>
            <a:lvl1pPr algn="l">
              <a:defRPr sz="5333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9940" y="6369841"/>
            <a:ext cx="11767544" cy="1147200"/>
          </a:xfrm>
        </p:spPr>
        <p:txBody>
          <a:bodyPr anchor="t"/>
          <a:lstStyle>
            <a:lvl1pPr marL="0" indent="0" algn="l">
              <a:buNone/>
              <a:defRPr sz="2667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4409581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1084" y="2747434"/>
            <a:ext cx="5861785" cy="5594351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39325" y="2741457"/>
            <a:ext cx="5861788" cy="5600327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0405696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1084" y="2540000"/>
            <a:ext cx="5861784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1084" y="3352800"/>
            <a:ext cx="5861785" cy="4988984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39328" y="2540000"/>
            <a:ext cx="5861785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539328" y="3352800"/>
            <a:ext cx="5861785" cy="4988984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3911851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421449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2310354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37" y="1930400"/>
            <a:ext cx="4534752" cy="1930400"/>
          </a:xfrm>
        </p:spPr>
        <p:txBody>
          <a:bodyPr anchor="b"/>
          <a:lstStyle>
            <a:lvl1pPr algn="l"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79489" y="1930400"/>
            <a:ext cx="6927996" cy="6096000"/>
          </a:xfrm>
        </p:spPr>
        <p:txBody>
          <a:bodyPr anchor="ctr">
            <a:normAutofit/>
          </a:bodyPr>
          <a:lstStyle>
            <a:lvl1pPr>
              <a:defRPr sz="2667"/>
            </a:lvl1pPr>
            <a:lvl2pPr>
              <a:defRPr sz="2400"/>
            </a:lvl2pPr>
            <a:lvl3pPr>
              <a:defRPr sz="2133"/>
            </a:lvl3pPr>
            <a:lvl4pPr>
              <a:defRPr sz="1867"/>
            </a:lvl4pPr>
            <a:lvl5pPr>
              <a:defRPr sz="1867"/>
            </a:lvl5pPr>
            <a:lvl6pPr>
              <a:defRPr sz="1867"/>
            </a:lvl6pPr>
            <a:lvl7pPr>
              <a:defRPr sz="1867"/>
            </a:lvl7pPr>
            <a:lvl8pPr>
              <a:defRPr sz="1867"/>
            </a:lvl8pPr>
            <a:lvl9pPr>
              <a:defRPr sz="1867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38" y="4172374"/>
            <a:ext cx="4534751" cy="3860799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6783372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8543" y="2472256"/>
            <a:ext cx="6790541" cy="2099744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266061" y="1524000"/>
            <a:ext cx="4267200" cy="6096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39" y="4876800"/>
            <a:ext cx="6779972" cy="1828800"/>
          </a:xfrm>
        </p:spPr>
        <p:txBody>
          <a:bodyPr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1761103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2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4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3559581"/>
            <a:ext cx="5382683" cy="558442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3856464"/>
            <a:ext cx="2029883" cy="3153937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11478683" y="2235200"/>
            <a:ext cx="3759200" cy="3759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10665884" y="1"/>
            <a:ext cx="2137849" cy="152187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11474504" y="8128000"/>
            <a:ext cx="1324979" cy="1016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3917083" y="0"/>
            <a:ext cx="914400" cy="152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61482" y="603624"/>
            <a:ext cx="12539631" cy="186737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1084" y="2737225"/>
            <a:ext cx="11928721" cy="5593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3540853" y="2387602"/>
            <a:ext cx="1320799" cy="4063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467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11935432" y="4300397"/>
            <a:ext cx="5146393" cy="4064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67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3803387" y="394306"/>
            <a:ext cx="1117599" cy="102358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3733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DAA9D965-83F4-407A-921F-57B37CD6B92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6256000" cy="76809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/>
          <a:lstStyle>
            <a:lvl1pPr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>
              <a:defRPr/>
            </a:pPr>
            <a:endParaRPr lang="en-US" altLang="en-US" sz="360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5" name="Rectangle 3">
            <a:extLst>
              <a:ext uri="{FF2B5EF4-FFF2-40B4-BE49-F238E27FC236}">
                <a16:creationId xmlns:a16="http://schemas.microsoft.com/office/drawing/2014/main" id="{5C9BB50C-8154-4100-BD98-BC452A6315B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8357616"/>
            <a:ext cx="16256000" cy="78638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/>
          <a:lstStyle>
            <a:lvl1pPr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>
              <a:defRPr/>
            </a:pPr>
            <a:endParaRPr lang="en-US" altLang="en-US" sz="360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4912434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  <p:sldLayoutId id="2147483719" r:id="rId12"/>
    <p:sldLayoutId id="2147483720" r:id="rId13"/>
    <p:sldLayoutId id="2147483721" r:id="rId14"/>
    <p:sldLayoutId id="2147483722" r:id="rId15"/>
    <p:sldLayoutId id="2147483723" r:id="rId16"/>
    <p:sldLayoutId id="2147483724" r:id="rId17"/>
    <p:sldLayoutId id="2147483725" r:id="rId18"/>
    <p:sldLayoutId id="2147483726" r:id="rId19"/>
  </p:sldLayoutIdLst>
  <p:hf sldNum="0" hdr="0" ftr="0" dt="0"/>
  <p:txStyles>
    <p:titleStyle>
      <a:lvl1pPr algn="l" defTabSz="609585" rtl="0" eaLnBrk="1" latinLnBrk="0" hangingPunct="1">
        <a:spcBef>
          <a:spcPct val="0"/>
        </a:spcBef>
        <a:buNone/>
        <a:defRPr sz="56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457189" indent="-457189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667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990575" indent="-380990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4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523962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133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2133547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743131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3341250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3962301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4571886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5181470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9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9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9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Shape 211"/>
          <p:cNvSpPr txBox="1">
            <a:spLocks noGrp="1"/>
          </p:cNvSpPr>
          <p:nvPr>
            <p:ph type="title"/>
          </p:nvPr>
        </p:nvSpPr>
        <p:spPr>
          <a:xfrm>
            <a:off x="956484" y="3158835"/>
            <a:ext cx="13353281" cy="2018805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6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Лекция 2</a:t>
            </a:r>
            <a:br>
              <a:rPr lang="en-US" sz="6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</a:br>
            <a:r>
              <a:rPr lang="ru-RU" sz="6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Язык программирования </a:t>
            </a:r>
            <a:r>
              <a:rPr lang="en-US" sz="6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Python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560A778-A9DA-4D71-BD8F-416606D81CAF}"/>
              </a:ext>
            </a:extLst>
          </p:cNvPr>
          <p:cNvSpPr txBox="1"/>
          <p:nvPr/>
        </p:nvSpPr>
        <p:spPr>
          <a:xfrm>
            <a:off x="8621486" y="7084080"/>
            <a:ext cx="52488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800" dirty="0">
                <a:solidFill>
                  <a:srgbClr val="00B0F0"/>
                </a:solidFill>
              </a:rPr>
              <a:t>Владислав Карюкин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" name="Shape 50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Зарезервированные слова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02" name="Shape 502"/>
          <p:cNvSpPr txBox="1">
            <a:spLocks noGrp="1"/>
          </p:cNvSpPr>
          <p:nvPr>
            <p:ph idx="1"/>
          </p:nvPr>
        </p:nvSpPr>
        <p:spPr>
          <a:xfrm>
            <a:off x="1298892" y="2529191"/>
            <a:ext cx="14144308" cy="1186775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r>
              <a:rPr lang="ru-RU" sz="3600" dirty="0"/>
              <a:t>Вы не можете использовать зарезервированные слова в качестве имен / идентификаторов переменных</a:t>
            </a:r>
          </a:p>
        </p:txBody>
      </p:sp>
      <p:sp>
        <p:nvSpPr>
          <p:cNvPr id="503" name="Shape 503"/>
          <p:cNvSpPr txBox="1"/>
          <p:nvPr/>
        </p:nvSpPr>
        <p:spPr>
          <a:xfrm>
            <a:off x="3346315" y="3482501"/>
            <a:ext cx="10369686" cy="418226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>
              <a:buClr>
                <a:srgbClr val="FFFF00"/>
              </a:buClr>
              <a:buSzPct val="25000"/>
            </a:pP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False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class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return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is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finally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None 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if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	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for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lambda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continue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True 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def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from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while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nonlocal</a:t>
            </a:r>
            <a:endParaRPr lang="de-DE" sz="3200" dirty="0">
              <a:solidFill>
                <a:srgbClr val="FFFF00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  <a:p>
            <a:pPr lvl="0">
              <a:buClr>
                <a:srgbClr val="FFFF00"/>
              </a:buClr>
              <a:buSzPct val="25000"/>
            </a:pP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and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del 	global 	not 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with</a:t>
            </a:r>
            <a:endParaRPr lang="de-DE" sz="3200" dirty="0">
              <a:solidFill>
                <a:srgbClr val="FFFF00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  <a:p>
            <a:pPr lvl="0">
              <a:buClr>
                <a:srgbClr val="FFFF00"/>
              </a:buClr>
              <a:buSzPct val="25000"/>
            </a:pP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as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 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elif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try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	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or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yield</a:t>
            </a:r>
            <a:endParaRPr lang="de-DE" sz="3200" dirty="0">
              <a:solidFill>
                <a:srgbClr val="FFFF00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  <a:p>
            <a:pPr lvl="0">
              <a:buClr>
                <a:srgbClr val="FFFF00"/>
              </a:buClr>
              <a:buSzPct val="25000"/>
            </a:pP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assert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else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import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pass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break 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except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in 	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raise</a:t>
            </a:r>
            <a:endParaRPr lang="en-US" sz="3200" u="none" strike="noStrike" cap="none" dirty="0">
              <a:solidFill>
                <a:srgbClr val="FFFF00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8" name="Shape 50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Предложения или строки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09" name="Shape 509"/>
          <p:cNvSpPr txBox="1"/>
          <p:nvPr/>
        </p:nvSpPr>
        <p:spPr>
          <a:xfrm>
            <a:off x="1554125" y="2730300"/>
            <a:ext cx="4003499" cy="4038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48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48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48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48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48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48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48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48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48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48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48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48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+</a:t>
            </a:r>
            <a:r>
              <a:rPr lang="en-US" sz="48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48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2</a:t>
            </a:r>
          </a:p>
          <a:p>
            <a:pPr>
              <a:buClr>
                <a:srgbClr val="FFFF00"/>
              </a:buClr>
              <a:buSzPct val="25000"/>
            </a:pPr>
            <a:r>
              <a:rPr lang="en-US" sz="48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4800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48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510" name="Shape 510"/>
          <p:cNvSpPr txBox="1"/>
          <p:nvPr/>
        </p:nvSpPr>
        <p:spPr>
          <a:xfrm>
            <a:off x="1322915" y="7037422"/>
            <a:ext cx="2341499" cy="7239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4200" u="none" strike="noStrike" cap="none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Variable</a:t>
            </a:r>
          </a:p>
        </p:txBody>
      </p:sp>
      <p:sp>
        <p:nvSpPr>
          <p:cNvPr id="511" name="Shape 511"/>
          <p:cNvSpPr txBox="1"/>
          <p:nvPr/>
        </p:nvSpPr>
        <p:spPr>
          <a:xfrm>
            <a:off x="4696365" y="7037422"/>
            <a:ext cx="2197200" cy="7239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42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Operator</a:t>
            </a:r>
          </a:p>
        </p:txBody>
      </p:sp>
      <p:sp>
        <p:nvSpPr>
          <p:cNvPr id="512" name="Shape 512"/>
          <p:cNvSpPr txBox="1"/>
          <p:nvPr/>
        </p:nvSpPr>
        <p:spPr>
          <a:xfrm>
            <a:off x="8080915" y="7088222"/>
            <a:ext cx="2336800" cy="7239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42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Constant</a:t>
            </a:r>
          </a:p>
        </p:txBody>
      </p:sp>
      <p:sp>
        <p:nvSpPr>
          <p:cNvPr id="513" name="Shape 513"/>
          <p:cNvSpPr txBox="1"/>
          <p:nvPr/>
        </p:nvSpPr>
        <p:spPr>
          <a:xfrm>
            <a:off x="11728990" y="7088222"/>
            <a:ext cx="3489300" cy="7239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42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Function</a:t>
            </a:r>
            <a:endParaRPr lang="en-US" sz="42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14" name="Shape 514"/>
          <p:cNvSpPr txBox="1"/>
          <p:nvPr/>
        </p:nvSpPr>
        <p:spPr>
          <a:xfrm>
            <a:off x="7213599" y="2717800"/>
            <a:ext cx="8875949" cy="4038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5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Выражение присвоения</a:t>
            </a:r>
            <a:endParaRPr lang="en-US" sz="54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5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Присвоение и выражение</a:t>
            </a:r>
            <a:endParaRPr lang="en-US" sz="54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5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Печать</a:t>
            </a:r>
            <a:endParaRPr lang="en-US" sz="54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515" name="Shape 515"/>
          <p:cNvCxnSpPr/>
          <p:nvPr/>
        </p:nvCxnSpPr>
        <p:spPr>
          <a:xfrm rot="10800000" flipH="1">
            <a:off x="5308600" y="3886262"/>
            <a:ext cx="1330199" cy="17399"/>
          </a:xfrm>
          <a:prstGeom prst="straightConnector1">
            <a:avLst/>
          </a:prstGeom>
          <a:noFill/>
          <a:ln w="63500" cap="rnd" cmpd="sng">
            <a:solidFill>
              <a:schemeClr val="lt1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516" name="Shape 516"/>
          <p:cNvCxnSpPr/>
          <p:nvPr/>
        </p:nvCxnSpPr>
        <p:spPr>
          <a:xfrm rot="10800000" flipH="1">
            <a:off x="5816600" y="4734062"/>
            <a:ext cx="933599" cy="7800"/>
          </a:xfrm>
          <a:prstGeom prst="straightConnector1">
            <a:avLst/>
          </a:prstGeom>
          <a:noFill/>
          <a:ln w="63500" cap="rnd" cmpd="sng">
            <a:solidFill>
              <a:schemeClr val="lt1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517" name="Shape 517"/>
          <p:cNvCxnSpPr/>
          <p:nvPr/>
        </p:nvCxnSpPr>
        <p:spPr>
          <a:xfrm rot="10800000" flipH="1">
            <a:off x="5384800" y="5562662"/>
            <a:ext cx="1330199" cy="17399"/>
          </a:xfrm>
          <a:prstGeom prst="straightConnector1">
            <a:avLst/>
          </a:prstGeom>
          <a:noFill/>
          <a:ln w="63500" cap="rnd" cmpd="sng">
            <a:solidFill>
              <a:schemeClr val="lt1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" name="Shape 522"/>
          <p:cNvSpPr txBox="1">
            <a:spLocks noGrp="1"/>
          </p:cNvSpPr>
          <p:nvPr>
            <p:ph type="title"/>
          </p:nvPr>
        </p:nvSpPr>
        <p:spPr>
          <a:xfrm>
            <a:off x="1155700" y="2685144"/>
            <a:ext cx="13931900" cy="253637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ru-RU" sz="72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Пункты программирования</a:t>
            </a:r>
            <a:endParaRPr lang="en-US" sz="72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7" name="Shape 52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74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Скрипты </a:t>
            </a:r>
            <a:r>
              <a:rPr lang="en-US" sz="74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Python</a:t>
            </a:r>
          </a:p>
        </p:txBody>
      </p:sp>
      <p:sp>
        <p:nvSpPr>
          <p:cNvPr id="528" name="Shape 528"/>
          <p:cNvSpPr txBox="1">
            <a:spLocks noGrp="1"/>
          </p:cNvSpPr>
          <p:nvPr>
            <p:ph idx="1"/>
          </p:nvPr>
        </p:nvSpPr>
        <p:spPr>
          <a:xfrm>
            <a:off x="1471084" y="2737226"/>
            <a:ext cx="13373072" cy="539737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Интерактивный </a:t>
            </a:r>
            <a:r>
              <a:rPr lang="ru-RU" sz="3600" dirty="0" err="1"/>
              <a:t>Python</a:t>
            </a:r>
            <a:r>
              <a:rPr lang="ru-RU" sz="3600" dirty="0"/>
              <a:t> хорош для экспериментов и программ длиной от 3 до 4 строк.</a:t>
            </a:r>
          </a:p>
          <a:p>
            <a:r>
              <a:rPr lang="ru-RU" sz="3600" dirty="0"/>
              <a:t>Большинство программ намного длиннее, поэтому мы вводим их в файл и говорим </a:t>
            </a:r>
            <a:r>
              <a:rPr lang="ru-RU" sz="3600" dirty="0" err="1"/>
              <a:t>Python</a:t>
            </a:r>
            <a:r>
              <a:rPr lang="ru-RU" sz="3600" dirty="0"/>
              <a:t> выполнить команды из этого файла.</a:t>
            </a:r>
          </a:p>
          <a:p>
            <a:r>
              <a:rPr lang="ru-RU" sz="3600" dirty="0"/>
              <a:t>В некотором смысле мы «даем </a:t>
            </a:r>
            <a:r>
              <a:rPr lang="ru-RU" sz="3600" dirty="0" err="1"/>
              <a:t>Python</a:t>
            </a:r>
            <a:r>
              <a:rPr lang="ru-RU" sz="3600" dirty="0"/>
              <a:t> скрипт».</a:t>
            </a:r>
          </a:p>
          <a:p>
            <a:r>
              <a:rPr lang="ru-RU" sz="3600" dirty="0"/>
              <a:t>По соглашению мы добавляем «.</a:t>
            </a:r>
            <a:r>
              <a:rPr lang="ru-RU" sz="3600" dirty="0" err="1"/>
              <a:t>py</a:t>
            </a:r>
            <a:r>
              <a:rPr lang="ru-RU" sz="3600" dirty="0"/>
              <a:t>» в качестве суффикса в конце этих файлов, чтобы указать, что они содержат </a:t>
            </a:r>
            <a:r>
              <a:rPr lang="ru-RU" sz="3600" dirty="0" err="1"/>
              <a:t>Python</a:t>
            </a:r>
            <a:r>
              <a:rPr lang="ru-RU" sz="3600" dirty="0"/>
              <a:t>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8" name="Shape 538"/>
          <p:cNvSpPr txBox="1">
            <a:spLocks noGrp="1"/>
          </p:cNvSpPr>
          <p:nvPr>
            <p:ph type="title"/>
          </p:nvPr>
        </p:nvSpPr>
        <p:spPr>
          <a:xfrm>
            <a:off x="861482" y="603624"/>
            <a:ext cx="12866393" cy="2293955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6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Интерактивный против сценария</a:t>
            </a:r>
            <a:endParaRPr lang="en-US" sz="6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39" name="Shape 539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>
                <a:solidFill>
                  <a:srgbClr val="FFFF00"/>
                </a:solidFill>
              </a:rPr>
              <a:t>Интерактивный</a:t>
            </a:r>
          </a:p>
          <a:p>
            <a:r>
              <a:rPr lang="ru-RU" sz="3600" b="1" dirty="0"/>
              <a:t>- Вы вводите непосредственно в </a:t>
            </a:r>
            <a:r>
              <a:rPr lang="ru-RU" sz="3600" b="1" dirty="0" err="1"/>
              <a:t>Python</a:t>
            </a:r>
            <a:r>
              <a:rPr lang="ru-RU" sz="3600" b="1" dirty="0"/>
              <a:t> по одной строке за раз, и он отвечает</a:t>
            </a:r>
          </a:p>
          <a:p>
            <a:r>
              <a:rPr lang="ru-RU" sz="3600" dirty="0">
                <a:solidFill>
                  <a:srgbClr val="FFFF00"/>
                </a:solidFill>
              </a:rPr>
              <a:t>Сценарий</a:t>
            </a:r>
          </a:p>
          <a:p>
            <a:r>
              <a:rPr lang="ru-RU" sz="3600" b="1" dirty="0"/>
              <a:t>- Вы вводите последовательность операторов (строк) в файл с помощью текстового редактора и указываете </a:t>
            </a:r>
            <a:r>
              <a:rPr lang="ru-RU" sz="3600" b="1" dirty="0" err="1"/>
              <a:t>Python</a:t>
            </a:r>
            <a:r>
              <a:rPr lang="ru-RU" sz="3600" b="1" dirty="0"/>
              <a:t> выполнить инструкции в файле.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4" name="Shape 544"/>
          <p:cNvSpPr txBox="1">
            <a:spLocks noGrp="1"/>
          </p:cNvSpPr>
          <p:nvPr>
            <p:ph type="title"/>
          </p:nvPr>
        </p:nvSpPr>
        <p:spPr>
          <a:xfrm>
            <a:off x="861482" y="603624"/>
            <a:ext cx="12539631" cy="2133601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Шаги программы или поток программы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45" name="Shape 545"/>
          <p:cNvSpPr txBox="1">
            <a:spLocks noGrp="1"/>
          </p:cNvSpPr>
          <p:nvPr>
            <p:ph idx="1"/>
          </p:nvPr>
        </p:nvSpPr>
        <p:spPr>
          <a:xfrm>
            <a:off x="1472392" y="2940426"/>
            <a:ext cx="13003629" cy="5593975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Подобно рецепту или инструкциям по установке, программа представляет собой последовательность шагов, которые необходимо выполнить по порядку.</a:t>
            </a:r>
          </a:p>
          <a:p>
            <a:r>
              <a:rPr lang="ru-RU" sz="3600" dirty="0"/>
              <a:t>Некоторые шаги условны - их можно пропустить.</a:t>
            </a:r>
          </a:p>
          <a:p>
            <a:r>
              <a:rPr lang="ru-RU" sz="3600" dirty="0"/>
              <a:t>Иногда нужно повторить шаг или группу шагов.</a:t>
            </a:r>
          </a:p>
          <a:p>
            <a:r>
              <a:rPr lang="ru-RU" sz="3600" dirty="0"/>
              <a:t>Иногда мы сохраняем набор шагов, которые можно будет использовать снова и снова по мере необходимости в нескольких местах программы.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0" name="Shape 55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Последовательные шаги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51" name="Shape 551"/>
          <p:cNvSpPr txBox="1"/>
          <p:nvPr/>
        </p:nvSpPr>
        <p:spPr>
          <a:xfrm>
            <a:off x="6582116" y="2826310"/>
            <a:ext cx="3244646" cy="32687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Program: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u="none" strike="noStrike" cap="none" dirty="0">
              <a:solidFill>
                <a:srgbClr val="FF7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x = 2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36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print(</a:t>
            </a:r>
            <a:r>
              <a:rPr lang="en-US" sz="36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x</a:t>
            </a:r>
            <a:r>
              <a:rPr lang="en-US" sz="36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)</a:t>
            </a:r>
            <a:endParaRPr lang="en-US" sz="3600" u="none" strike="noStrike" cap="none" dirty="0">
              <a:solidFill>
                <a:srgbClr val="00FF00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x = x + 2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36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print(</a:t>
            </a:r>
            <a:r>
              <a:rPr lang="en-US" sz="36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x</a:t>
            </a:r>
            <a:r>
              <a:rPr lang="en-US" sz="36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)</a:t>
            </a:r>
            <a:endParaRPr lang="en-US" sz="3600" u="none" strike="noStrike" cap="none" dirty="0">
              <a:solidFill>
                <a:srgbClr val="00FF00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</p:txBody>
      </p:sp>
      <p:sp>
        <p:nvSpPr>
          <p:cNvPr id="552" name="Shape 552"/>
          <p:cNvSpPr txBox="1"/>
          <p:nvPr/>
        </p:nvSpPr>
        <p:spPr>
          <a:xfrm>
            <a:off x="11812570" y="3325265"/>
            <a:ext cx="1734097" cy="2132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Output: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4</a:t>
            </a:r>
          </a:p>
        </p:txBody>
      </p:sp>
      <p:sp>
        <p:nvSpPr>
          <p:cNvPr id="553" name="Shape 553"/>
          <p:cNvSpPr txBox="1"/>
          <p:nvPr/>
        </p:nvSpPr>
        <p:spPr>
          <a:xfrm>
            <a:off x="1587500" y="2742665"/>
            <a:ext cx="2743199" cy="5969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= 2</a:t>
            </a:r>
          </a:p>
        </p:txBody>
      </p:sp>
      <p:sp>
        <p:nvSpPr>
          <p:cNvPr id="554" name="Shape 554"/>
          <p:cNvSpPr txBox="1"/>
          <p:nvPr/>
        </p:nvSpPr>
        <p:spPr>
          <a:xfrm>
            <a:off x="1587500" y="3847565"/>
            <a:ext cx="2743199" cy="5969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print(x)</a:t>
            </a:r>
          </a:p>
        </p:txBody>
      </p:sp>
      <p:cxnSp>
        <p:nvCxnSpPr>
          <p:cNvPr id="555" name="Shape 555"/>
          <p:cNvCxnSpPr/>
          <p:nvPr/>
        </p:nvCxnSpPr>
        <p:spPr>
          <a:xfrm rot="10800000">
            <a:off x="2940049" y="3339707"/>
            <a:ext cx="14287" cy="566736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556" name="Shape 556"/>
          <p:cNvSpPr txBox="1"/>
          <p:nvPr/>
        </p:nvSpPr>
        <p:spPr>
          <a:xfrm>
            <a:off x="1587500" y="4928796"/>
            <a:ext cx="2743199" cy="5969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= x + 2</a:t>
            </a:r>
          </a:p>
        </p:txBody>
      </p:sp>
      <p:cxnSp>
        <p:nvCxnSpPr>
          <p:cNvPr id="557" name="Shape 557"/>
          <p:cNvCxnSpPr/>
          <p:nvPr/>
        </p:nvCxnSpPr>
        <p:spPr>
          <a:xfrm rot="10800000">
            <a:off x="2940049" y="4436813"/>
            <a:ext cx="14287" cy="566736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558" name="Shape 558"/>
          <p:cNvSpPr txBox="1"/>
          <p:nvPr/>
        </p:nvSpPr>
        <p:spPr>
          <a:xfrm>
            <a:off x="1587500" y="6031965"/>
            <a:ext cx="2743199" cy="5969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print(x)</a:t>
            </a:r>
          </a:p>
        </p:txBody>
      </p:sp>
      <p:cxnSp>
        <p:nvCxnSpPr>
          <p:cNvPr id="559" name="Shape 559"/>
          <p:cNvCxnSpPr/>
          <p:nvPr/>
        </p:nvCxnSpPr>
        <p:spPr>
          <a:xfrm rot="10800000">
            <a:off x="2940049" y="5525551"/>
            <a:ext cx="14287" cy="566736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560" name="Shape 560"/>
          <p:cNvCxnSpPr/>
          <p:nvPr/>
        </p:nvCxnSpPr>
        <p:spPr>
          <a:xfrm flipH="1">
            <a:off x="8774349" y="4669277"/>
            <a:ext cx="2762656" cy="72056"/>
          </a:xfrm>
          <a:prstGeom prst="straightConnector1">
            <a:avLst/>
          </a:prstGeom>
          <a:noFill/>
          <a:ln w="50800" cap="rnd" cmpd="sng">
            <a:solidFill>
              <a:srgbClr val="FF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561" name="Shape 561"/>
          <p:cNvCxnSpPr/>
          <p:nvPr/>
        </p:nvCxnSpPr>
        <p:spPr>
          <a:xfrm flipH="1">
            <a:off x="8774349" y="5278965"/>
            <a:ext cx="2783186" cy="613835"/>
          </a:xfrm>
          <a:prstGeom prst="straightConnector1">
            <a:avLst/>
          </a:prstGeom>
          <a:noFill/>
          <a:ln w="50800" cap="rnd" cmpd="sng">
            <a:solidFill>
              <a:srgbClr val="FF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562" name="Shape 562"/>
          <p:cNvSpPr txBox="1"/>
          <p:nvPr/>
        </p:nvSpPr>
        <p:spPr>
          <a:xfrm>
            <a:off x="1935447" y="6907078"/>
            <a:ext cx="13253094" cy="1365504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algn="ctr"/>
            <a:r>
              <a:rPr lang="ru-RU" sz="3600" dirty="0"/>
              <a:t>Когда программа запущена, она переходит от одного шага к другому. Как программисты, мы прокладываем «пути» для программы.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7" name="Shape 567"/>
          <p:cNvSpPr txBox="1">
            <a:spLocks noGrp="1"/>
          </p:cNvSpPr>
          <p:nvPr>
            <p:ph type="title"/>
          </p:nvPr>
        </p:nvSpPr>
        <p:spPr>
          <a:xfrm>
            <a:off x="5854700" y="768096"/>
            <a:ext cx="9588499" cy="1365504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Условные шаги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68" name="Shape 568"/>
          <p:cNvSpPr txBox="1"/>
          <p:nvPr/>
        </p:nvSpPr>
        <p:spPr>
          <a:xfrm>
            <a:off x="13684013" y="3562350"/>
            <a:ext cx="1581150" cy="21843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Выход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: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Smaller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Finis </a:t>
            </a:r>
          </a:p>
        </p:txBody>
      </p:sp>
      <p:sp>
        <p:nvSpPr>
          <p:cNvPr id="569" name="Shape 569"/>
          <p:cNvSpPr txBox="1"/>
          <p:nvPr/>
        </p:nvSpPr>
        <p:spPr>
          <a:xfrm>
            <a:off x="7799386" y="2873375"/>
            <a:ext cx="4535286" cy="498474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Программа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: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u="none" strike="noStrike" cap="none" dirty="0">
              <a:solidFill>
                <a:srgbClr val="FF7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28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x = 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if</a:t>
            </a:r>
            <a:r>
              <a:rPr lang="en-US" sz="2800" u="none" strike="noStrike" cap="none" dirty="0">
                <a:solidFill>
                  <a:srgbClr val="FF7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</a:t>
            </a:r>
            <a:r>
              <a:rPr lang="en-US" sz="28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x &lt; 10:</a:t>
            </a:r>
          </a:p>
          <a:p>
            <a:pPr lvl="0">
              <a:buClr>
                <a:srgbClr val="FF7F00"/>
              </a:buClr>
              <a:buSzPct val="25000"/>
            </a:pPr>
            <a:r>
              <a:rPr lang="en-US" sz="2800" u="none" strike="noStrike" cap="none" dirty="0">
                <a:solidFill>
                  <a:srgbClr val="FF7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   </a:t>
            </a:r>
            <a:r>
              <a:rPr lang="en-US" sz="28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print(</a:t>
            </a:r>
            <a:r>
              <a:rPr lang="en-US" sz="28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'</a:t>
            </a:r>
            <a:r>
              <a:rPr lang="en-US" sz="2800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Smaller'</a:t>
            </a:r>
            <a:r>
              <a:rPr lang="en-US" sz="28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)</a:t>
            </a:r>
            <a:endParaRPr lang="en-US" sz="2800" u="none" strike="noStrike" cap="none" dirty="0">
              <a:solidFill>
                <a:srgbClr val="00FF00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if</a:t>
            </a:r>
            <a:r>
              <a:rPr lang="en-US" sz="2800" u="none" strike="noStrike" cap="none" dirty="0">
                <a:solidFill>
                  <a:srgbClr val="FF7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</a:t>
            </a:r>
            <a:r>
              <a:rPr lang="en-US" sz="28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x &gt; 20:</a:t>
            </a:r>
          </a:p>
          <a:p>
            <a:pPr lvl="0">
              <a:buClr>
                <a:srgbClr val="FF7F00"/>
              </a:buClr>
              <a:buSzPct val="25000"/>
            </a:pPr>
            <a:r>
              <a:rPr lang="en-US" sz="2800" u="none" strike="noStrike" cap="none" dirty="0">
                <a:solidFill>
                  <a:srgbClr val="FF7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   </a:t>
            </a:r>
            <a:r>
              <a:rPr lang="en-US" sz="28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print(</a:t>
            </a:r>
            <a:r>
              <a:rPr lang="en-US" sz="28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'</a:t>
            </a:r>
            <a:r>
              <a:rPr lang="en-US" sz="2800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Bigger'</a:t>
            </a:r>
            <a:r>
              <a:rPr lang="en-US" sz="28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)</a:t>
            </a:r>
            <a:endParaRPr lang="en-US" sz="2800" u="none" strike="noStrike" cap="none" dirty="0">
              <a:solidFill>
                <a:srgbClr val="00FF00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800" u="none" strike="noStrike" cap="none" dirty="0">
              <a:solidFill>
                <a:srgbClr val="00FF00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  <a:p>
            <a:pPr lvl="0">
              <a:buClr>
                <a:srgbClr val="FFFF00"/>
              </a:buClr>
              <a:buSzPct val="25000"/>
            </a:pPr>
            <a:r>
              <a:rPr lang="en-US" sz="28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print(</a:t>
            </a:r>
            <a:r>
              <a:rPr lang="en-US" sz="28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'Finis'</a:t>
            </a:r>
            <a:r>
              <a:rPr lang="en-US" sz="28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)</a:t>
            </a:r>
            <a:endParaRPr lang="en-US" sz="2800" u="none" strike="noStrike" cap="none" dirty="0">
              <a:solidFill>
                <a:srgbClr val="00FF00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</p:txBody>
      </p:sp>
      <p:sp>
        <p:nvSpPr>
          <p:cNvPr id="570" name="Shape 570"/>
          <p:cNvSpPr txBox="1"/>
          <p:nvPr/>
        </p:nvSpPr>
        <p:spPr>
          <a:xfrm>
            <a:off x="1244600" y="977900"/>
            <a:ext cx="2743199" cy="5970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= 5</a:t>
            </a:r>
          </a:p>
        </p:txBody>
      </p:sp>
      <p:cxnSp>
        <p:nvCxnSpPr>
          <p:cNvPr id="571" name="Shape 571"/>
          <p:cNvCxnSpPr/>
          <p:nvPr/>
        </p:nvCxnSpPr>
        <p:spPr>
          <a:xfrm rot="10800000">
            <a:off x="2597149" y="1576387"/>
            <a:ext cx="14287" cy="566736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572" name="Shape 572"/>
          <p:cNvCxnSpPr>
            <a:endCxn id="569" idx="3"/>
          </p:cNvCxnSpPr>
          <p:nvPr/>
        </p:nvCxnSpPr>
        <p:spPr>
          <a:xfrm flipH="1">
            <a:off x="12334672" y="4948237"/>
            <a:ext cx="1206230" cy="417513"/>
          </a:xfrm>
          <a:prstGeom prst="straightConnector1">
            <a:avLst/>
          </a:prstGeom>
          <a:noFill/>
          <a:ln w="50800" cap="rnd" cmpd="sng">
            <a:solidFill>
              <a:srgbClr val="FF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573" name="Shape 573"/>
          <p:cNvSpPr/>
          <p:nvPr/>
        </p:nvSpPr>
        <p:spPr>
          <a:xfrm>
            <a:off x="1181100" y="2120900"/>
            <a:ext cx="2870200" cy="1270000"/>
          </a:xfrm>
          <a:prstGeom prst="diamond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</a:t>
            </a:r>
            <a:r>
              <a:rPr lang="en-US" sz="3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&lt; 10 ?</a:t>
            </a:r>
          </a:p>
        </p:txBody>
      </p:sp>
      <p:cxnSp>
        <p:nvCxnSpPr>
          <p:cNvPr id="574" name="Shape 574"/>
          <p:cNvCxnSpPr/>
          <p:nvPr/>
        </p:nvCxnSpPr>
        <p:spPr>
          <a:xfrm rot="10800000">
            <a:off x="2597150" y="3338512"/>
            <a:ext cx="19049" cy="1609725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575" name="Shape 575"/>
          <p:cNvSpPr txBox="1"/>
          <p:nvPr/>
        </p:nvSpPr>
        <p:spPr>
          <a:xfrm>
            <a:off x="3327400" y="3352800"/>
            <a:ext cx="2921000" cy="7492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en-US" sz="30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</a:t>
            </a:r>
            <a:r>
              <a:rPr lang="en-US" sz="30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Smaller')</a:t>
            </a:r>
            <a:endParaRPr lang="en-US" sz="30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576" name="Shape 576"/>
          <p:cNvCxnSpPr/>
          <p:nvPr/>
        </p:nvCxnSpPr>
        <p:spPr>
          <a:xfrm rot="10800000">
            <a:off x="4038599" y="2749549"/>
            <a:ext cx="777875" cy="15875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577" name="Shape 577"/>
          <p:cNvCxnSpPr/>
          <p:nvPr/>
        </p:nvCxnSpPr>
        <p:spPr>
          <a:xfrm rot="10800000" flipH="1">
            <a:off x="4783137" y="2749550"/>
            <a:ext cx="15875" cy="644524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578" name="Shape 578"/>
          <p:cNvCxnSpPr/>
          <p:nvPr/>
        </p:nvCxnSpPr>
        <p:spPr>
          <a:xfrm flipH="1">
            <a:off x="4783137" y="4087812"/>
            <a:ext cx="15875" cy="314324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579" name="Shape 579"/>
          <p:cNvCxnSpPr/>
          <p:nvPr/>
        </p:nvCxnSpPr>
        <p:spPr>
          <a:xfrm>
            <a:off x="2649536" y="4419600"/>
            <a:ext cx="2149474" cy="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580" name="Shape 580"/>
          <p:cNvSpPr/>
          <p:nvPr/>
        </p:nvSpPr>
        <p:spPr>
          <a:xfrm>
            <a:off x="1181100" y="4864100"/>
            <a:ext cx="2870200" cy="1270000"/>
          </a:xfrm>
          <a:prstGeom prst="diamond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</a:t>
            </a:r>
            <a:r>
              <a:rPr lang="en-US" sz="3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&gt; 20 ?</a:t>
            </a:r>
          </a:p>
        </p:txBody>
      </p:sp>
      <p:cxnSp>
        <p:nvCxnSpPr>
          <p:cNvPr id="581" name="Shape 581"/>
          <p:cNvCxnSpPr/>
          <p:nvPr/>
        </p:nvCxnSpPr>
        <p:spPr>
          <a:xfrm rot="10800000">
            <a:off x="2597150" y="6097586"/>
            <a:ext cx="19049" cy="1609725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582" name="Shape 582"/>
          <p:cNvSpPr txBox="1"/>
          <p:nvPr/>
        </p:nvSpPr>
        <p:spPr>
          <a:xfrm>
            <a:off x="3327400" y="6096000"/>
            <a:ext cx="2921000" cy="7492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en-US" sz="30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</a:t>
            </a:r>
            <a:r>
              <a:rPr lang="en-US" sz="30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Bigger')</a:t>
            </a:r>
            <a:endParaRPr lang="en-US" sz="30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583" name="Shape 583"/>
          <p:cNvCxnSpPr/>
          <p:nvPr/>
        </p:nvCxnSpPr>
        <p:spPr>
          <a:xfrm rot="10800000">
            <a:off x="4038599" y="5492749"/>
            <a:ext cx="777875" cy="15875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584" name="Shape 584"/>
          <p:cNvCxnSpPr/>
          <p:nvPr/>
        </p:nvCxnSpPr>
        <p:spPr>
          <a:xfrm rot="10800000" flipH="1">
            <a:off x="4783137" y="5492750"/>
            <a:ext cx="15875" cy="644524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585" name="Shape 585"/>
          <p:cNvCxnSpPr/>
          <p:nvPr/>
        </p:nvCxnSpPr>
        <p:spPr>
          <a:xfrm flipH="1">
            <a:off x="4783137" y="6831011"/>
            <a:ext cx="15875" cy="314324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586" name="Shape 586"/>
          <p:cNvCxnSpPr/>
          <p:nvPr/>
        </p:nvCxnSpPr>
        <p:spPr>
          <a:xfrm>
            <a:off x="2649536" y="7162800"/>
            <a:ext cx="2149474" cy="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587" name="Shape 587"/>
          <p:cNvCxnSpPr/>
          <p:nvPr/>
        </p:nvCxnSpPr>
        <p:spPr>
          <a:xfrm flipH="1">
            <a:off x="11431588" y="5508625"/>
            <a:ext cx="2109314" cy="1654175"/>
          </a:xfrm>
          <a:prstGeom prst="straightConnector1">
            <a:avLst/>
          </a:prstGeom>
          <a:noFill/>
          <a:ln w="50800" cap="rnd" cmpd="sng">
            <a:solidFill>
              <a:srgbClr val="FF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588" name="Shape 588"/>
          <p:cNvSpPr txBox="1"/>
          <p:nvPr/>
        </p:nvSpPr>
        <p:spPr>
          <a:xfrm>
            <a:off x="1244600" y="7658100"/>
            <a:ext cx="2743199" cy="5969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en-US" sz="30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</a:t>
            </a:r>
            <a:r>
              <a:rPr lang="en-US" sz="30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Finis')</a:t>
            </a:r>
            <a:endParaRPr lang="en-US" sz="30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89" name="Shape 589"/>
          <p:cNvSpPr txBox="1"/>
          <p:nvPr/>
        </p:nvSpPr>
        <p:spPr>
          <a:xfrm>
            <a:off x="4414837" y="2108200"/>
            <a:ext cx="725486" cy="622299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sp>
        <p:nvSpPr>
          <p:cNvPr id="590" name="Shape 590"/>
          <p:cNvSpPr txBox="1"/>
          <p:nvPr/>
        </p:nvSpPr>
        <p:spPr>
          <a:xfrm>
            <a:off x="5747875" y="2785050"/>
            <a:ext cx="3657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91" name="Shape 591"/>
          <p:cNvSpPr txBox="1"/>
          <p:nvPr/>
        </p:nvSpPr>
        <p:spPr>
          <a:xfrm>
            <a:off x="1652280" y="3609265"/>
            <a:ext cx="725399" cy="622199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sp>
        <p:nvSpPr>
          <p:cNvPr id="28" name="Shape 591"/>
          <p:cNvSpPr txBox="1"/>
          <p:nvPr/>
        </p:nvSpPr>
        <p:spPr>
          <a:xfrm>
            <a:off x="1663560" y="6285823"/>
            <a:ext cx="725399" cy="622199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sp>
        <p:nvSpPr>
          <p:cNvPr id="29" name="Shape 589"/>
          <p:cNvSpPr txBox="1"/>
          <p:nvPr/>
        </p:nvSpPr>
        <p:spPr>
          <a:xfrm>
            <a:off x="4414837" y="4802660"/>
            <a:ext cx="725486" cy="622299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6" name="Shape 596"/>
          <p:cNvSpPr txBox="1">
            <a:spLocks noGrp="1"/>
          </p:cNvSpPr>
          <p:nvPr>
            <p:ph type="title"/>
          </p:nvPr>
        </p:nvSpPr>
        <p:spPr>
          <a:xfrm>
            <a:off x="5889608" y="768096"/>
            <a:ext cx="9553591" cy="1365504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72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Повторяющиеся шаги</a:t>
            </a:r>
            <a:endParaRPr lang="en-US" sz="72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97" name="Shape 597"/>
          <p:cNvSpPr txBox="1"/>
          <p:nvPr/>
        </p:nvSpPr>
        <p:spPr>
          <a:xfrm>
            <a:off x="13337271" y="2406332"/>
            <a:ext cx="1993800" cy="4267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Выход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: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u="none" strike="noStrike" cap="none" dirty="0">
              <a:solidFill>
                <a:srgbClr val="FF00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Blastoff!</a:t>
            </a:r>
          </a:p>
        </p:txBody>
      </p:sp>
      <p:sp>
        <p:nvSpPr>
          <p:cNvPr id="598" name="Shape 598"/>
          <p:cNvSpPr txBox="1"/>
          <p:nvPr/>
        </p:nvSpPr>
        <p:spPr>
          <a:xfrm>
            <a:off x="7491961" y="2611795"/>
            <a:ext cx="3895178" cy="387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Программа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: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u="none" strike="noStrike" cap="none" dirty="0">
              <a:solidFill>
                <a:srgbClr val="FF7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8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n = 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while</a:t>
            </a:r>
            <a:r>
              <a:rPr lang="en-US" sz="28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n &gt; 0</a:t>
            </a:r>
            <a:r>
              <a:rPr lang="en-US" sz="28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   print(</a:t>
            </a:r>
            <a:r>
              <a:rPr lang="en-US" sz="28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n</a:t>
            </a:r>
            <a:r>
              <a:rPr lang="en-US" sz="28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   </a:t>
            </a:r>
            <a:r>
              <a:rPr lang="en-US" sz="28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n = n – 1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28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p</a:t>
            </a:r>
            <a:r>
              <a:rPr lang="en-US" sz="28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rint(</a:t>
            </a:r>
            <a:r>
              <a:rPr lang="en-US" sz="28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'Blastoff</a:t>
            </a:r>
            <a:r>
              <a:rPr lang="en-US" sz="2800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!'</a:t>
            </a:r>
            <a:r>
              <a:rPr lang="en-US" sz="2800" b="1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)</a:t>
            </a:r>
          </a:p>
        </p:txBody>
      </p:sp>
      <p:cxnSp>
        <p:nvCxnSpPr>
          <p:cNvPr id="599" name="Shape 599"/>
          <p:cNvCxnSpPr/>
          <p:nvPr/>
        </p:nvCxnSpPr>
        <p:spPr>
          <a:xfrm rot="10800000">
            <a:off x="2838336" y="1981647"/>
            <a:ext cx="14400" cy="5666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600" name="Shape 600"/>
          <p:cNvCxnSpPr/>
          <p:nvPr/>
        </p:nvCxnSpPr>
        <p:spPr>
          <a:xfrm flipH="1">
            <a:off x="10129838" y="3846244"/>
            <a:ext cx="2720973" cy="1231901"/>
          </a:xfrm>
          <a:prstGeom prst="straightConnector1">
            <a:avLst/>
          </a:prstGeom>
          <a:noFill/>
          <a:ln w="50800" cap="rnd" cmpd="sng">
            <a:solidFill>
              <a:srgbClr val="FF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601" name="Shape 601"/>
          <p:cNvSpPr/>
          <p:nvPr/>
        </p:nvSpPr>
        <p:spPr>
          <a:xfrm>
            <a:off x="1422400" y="2527567"/>
            <a:ext cx="2870100" cy="1269899"/>
          </a:xfrm>
          <a:prstGeom prst="diamond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 &gt; 0 ?</a:t>
            </a:r>
          </a:p>
        </p:txBody>
      </p:sp>
      <p:cxnSp>
        <p:nvCxnSpPr>
          <p:cNvPr id="602" name="Shape 602"/>
          <p:cNvCxnSpPr/>
          <p:nvPr/>
        </p:nvCxnSpPr>
        <p:spPr>
          <a:xfrm rot="10800000" flipH="1">
            <a:off x="2836861" y="3797517"/>
            <a:ext cx="20699" cy="23177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stealth" w="med" len="med"/>
          </a:ln>
        </p:spPr>
      </p:cxnSp>
      <p:cxnSp>
        <p:nvCxnSpPr>
          <p:cNvPr id="603" name="Shape 603"/>
          <p:cNvCxnSpPr/>
          <p:nvPr/>
        </p:nvCxnSpPr>
        <p:spPr>
          <a:xfrm rot="10800000">
            <a:off x="4279899" y="3156216"/>
            <a:ext cx="777875" cy="15875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604" name="Shape 604"/>
          <p:cNvCxnSpPr/>
          <p:nvPr/>
        </p:nvCxnSpPr>
        <p:spPr>
          <a:xfrm rot="10800000" flipH="1">
            <a:off x="5024437" y="3156217"/>
            <a:ext cx="15875" cy="644524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605" name="Shape 605"/>
          <p:cNvCxnSpPr>
            <a:stCxn id="606" idx="2"/>
          </p:cNvCxnSpPr>
          <p:nvPr/>
        </p:nvCxnSpPr>
        <p:spPr>
          <a:xfrm flipH="1">
            <a:off x="5024449" y="5778866"/>
            <a:ext cx="4800" cy="3000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607" name="Shape 607"/>
          <p:cNvCxnSpPr/>
          <p:nvPr/>
        </p:nvCxnSpPr>
        <p:spPr>
          <a:xfrm>
            <a:off x="2852736" y="6081979"/>
            <a:ext cx="2187600" cy="144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608" name="Shape 608"/>
          <p:cNvCxnSpPr/>
          <p:nvPr/>
        </p:nvCxnSpPr>
        <p:spPr>
          <a:xfrm flipH="1">
            <a:off x="1066800" y="3172092"/>
            <a:ext cx="396874" cy="3174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stealth" w="med" len="med"/>
          </a:ln>
        </p:spPr>
      </p:cxnSp>
      <p:cxnSp>
        <p:nvCxnSpPr>
          <p:cNvPr id="609" name="Shape 609"/>
          <p:cNvCxnSpPr/>
          <p:nvPr/>
        </p:nvCxnSpPr>
        <p:spPr>
          <a:xfrm rot="10800000" flipH="1">
            <a:off x="2840036" y="6559941"/>
            <a:ext cx="15899" cy="6444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610" name="Shape 610"/>
          <p:cNvCxnSpPr/>
          <p:nvPr/>
        </p:nvCxnSpPr>
        <p:spPr>
          <a:xfrm flipV="1">
            <a:off x="1100137" y="3156217"/>
            <a:ext cx="1" cy="3478786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611" name="Shape 611"/>
          <p:cNvCxnSpPr/>
          <p:nvPr/>
        </p:nvCxnSpPr>
        <p:spPr>
          <a:xfrm>
            <a:off x="1084262" y="6577279"/>
            <a:ext cx="1752600" cy="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612" name="Shape 612"/>
          <p:cNvCxnSpPr/>
          <p:nvPr/>
        </p:nvCxnSpPr>
        <p:spPr>
          <a:xfrm flipH="1" flipV="1">
            <a:off x="11387138" y="6115316"/>
            <a:ext cx="1692273" cy="336016"/>
          </a:xfrm>
          <a:prstGeom prst="straightConnector1">
            <a:avLst/>
          </a:prstGeom>
          <a:noFill/>
          <a:ln w="50800" cap="rnd" cmpd="sng">
            <a:solidFill>
              <a:srgbClr val="FF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613" name="Shape 613"/>
          <p:cNvSpPr txBox="1"/>
          <p:nvPr/>
        </p:nvSpPr>
        <p:spPr>
          <a:xfrm>
            <a:off x="5158135" y="6997697"/>
            <a:ext cx="10585500" cy="1543685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ru-RU" sz="3200" dirty="0">
                <a:solidFill>
                  <a:srgbClr val="00B050"/>
                </a:solidFill>
              </a:rPr>
              <a:t>Циклы (повторяющиеся шаги) </a:t>
            </a:r>
            <a:r>
              <a:rPr lang="ru-RU" sz="3200" dirty="0"/>
              <a:t>имеют переменные итерации, которые изменяются каждый раз в цикле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</a:t>
            </a:r>
          </a:p>
        </p:txBody>
      </p:sp>
      <p:sp>
        <p:nvSpPr>
          <p:cNvPr id="614" name="Shape 614"/>
          <p:cNvSpPr txBox="1"/>
          <p:nvPr/>
        </p:nvSpPr>
        <p:spPr>
          <a:xfrm>
            <a:off x="542925" y="2413267"/>
            <a:ext cx="723900" cy="622299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sp>
        <p:nvSpPr>
          <p:cNvPr id="615" name="Shape 615"/>
          <p:cNvSpPr txBox="1"/>
          <p:nvPr/>
        </p:nvSpPr>
        <p:spPr>
          <a:xfrm>
            <a:off x="1338266" y="7175767"/>
            <a:ext cx="3051274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</a:t>
            </a:r>
            <a:r>
              <a:rPr lang="en-US" sz="35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Blastoff')</a:t>
            </a:r>
            <a:endParaRPr lang="en-US" sz="35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616" name="Shape 616"/>
          <p:cNvSpPr txBox="1"/>
          <p:nvPr/>
        </p:nvSpPr>
        <p:spPr>
          <a:xfrm>
            <a:off x="4659311" y="2413267"/>
            <a:ext cx="997649" cy="622299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sp>
        <p:nvSpPr>
          <p:cNvPr id="617" name="Shape 617"/>
          <p:cNvSpPr txBox="1"/>
          <p:nvPr/>
        </p:nvSpPr>
        <p:spPr>
          <a:xfrm>
            <a:off x="1397000" y="1232167"/>
            <a:ext cx="2921099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 = 5</a:t>
            </a:r>
          </a:p>
        </p:txBody>
      </p:sp>
      <p:sp>
        <p:nvSpPr>
          <p:cNvPr id="618" name="Shape 618"/>
          <p:cNvSpPr txBox="1"/>
          <p:nvPr/>
        </p:nvSpPr>
        <p:spPr>
          <a:xfrm>
            <a:off x="3581400" y="3810267"/>
            <a:ext cx="2921099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</a:t>
            </a:r>
            <a:r>
              <a:rPr lang="en-US" sz="35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n)</a:t>
            </a:r>
          </a:p>
        </p:txBody>
      </p:sp>
      <p:cxnSp>
        <p:nvCxnSpPr>
          <p:cNvPr id="619" name="Shape 619"/>
          <p:cNvCxnSpPr/>
          <p:nvPr/>
        </p:nvCxnSpPr>
        <p:spPr>
          <a:xfrm flipH="1" flipV="1">
            <a:off x="10129838" y="5206732"/>
            <a:ext cx="2798761" cy="636587"/>
          </a:xfrm>
          <a:prstGeom prst="straightConnector1">
            <a:avLst/>
          </a:prstGeom>
          <a:noFill/>
          <a:ln w="50800" cap="rnd" cmpd="sng">
            <a:solidFill>
              <a:srgbClr val="FF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606" name="Shape 606"/>
          <p:cNvSpPr txBox="1"/>
          <p:nvPr/>
        </p:nvSpPr>
        <p:spPr>
          <a:xfrm>
            <a:off x="3568700" y="5029467"/>
            <a:ext cx="2921099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5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 = n -1</a:t>
            </a:r>
          </a:p>
        </p:txBody>
      </p:sp>
      <p:cxnSp>
        <p:nvCxnSpPr>
          <p:cNvPr id="620" name="Shape 620"/>
          <p:cNvCxnSpPr>
            <a:stCxn id="606" idx="0"/>
            <a:endCxn id="618" idx="2"/>
          </p:cNvCxnSpPr>
          <p:nvPr/>
        </p:nvCxnSpPr>
        <p:spPr>
          <a:xfrm flipV="1">
            <a:off x="5029250" y="4559666"/>
            <a:ext cx="12700" cy="469801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5" name="Shape 625"/>
          <p:cNvSpPr txBox="1"/>
          <p:nvPr/>
        </p:nvSpPr>
        <p:spPr>
          <a:xfrm>
            <a:off x="998325" y="778213"/>
            <a:ext cx="10035299" cy="7548664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>
              <a:buClr>
                <a:srgbClr val="00FF00"/>
              </a:buClr>
              <a:buSzPct val="25000"/>
            </a:pPr>
            <a:r>
              <a:rPr lang="en-US" sz="28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name = </a:t>
            </a:r>
            <a:r>
              <a:rPr lang="en-US" sz="28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input</a:t>
            </a:r>
            <a:r>
              <a:rPr lang="en-US" sz="28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('Enter file:')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28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handle = open(name, 'r')</a:t>
            </a:r>
          </a:p>
          <a:p>
            <a:pPr lvl="0" algn="ctr"/>
            <a:endParaRPr lang="en-US" sz="2800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rgbClr val="00FF00"/>
              </a:buClr>
              <a:buSzPct val="25000"/>
            </a:pPr>
            <a:r>
              <a:rPr lang="en-US" sz="28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counts = </a:t>
            </a:r>
            <a:r>
              <a:rPr lang="en-US" sz="2800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dict</a:t>
            </a:r>
            <a:r>
              <a:rPr lang="en-US" sz="28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2800" dirty="0">
                <a:solidFill>
                  <a:srgbClr val="00FA00"/>
                </a:solidFill>
                <a:latin typeface="Courier"/>
                <a:ea typeface="Courier"/>
                <a:cs typeface="Courier"/>
                <a:sym typeface="Courier New"/>
              </a:rPr>
              <a:t>for line in handle: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2800" dirty="0">
                <a:solidFill>
                  <a:srgbClr val="00FA00"/>
                </a:solidFill>
                <a:latin typeface="Courier"/>
                <a:ea typeface="Courier"/>
                <a:cs typeface="Courier"/>
                <a:sym typeface="Courier New"/>
              </a:rPr>
              <a:t>    words = </a:t>
            </a:r>
            <a:r>
              <a:rPr lang="en-US" sz="2800" dirty="0" err="1">
                <a:solidFill>
                  <a:srgbClr val="00FA00"/>
                </a:solidFill>
                <a:latin typeface="Courier"/>
                <a:ea typeface="Courier"/>
                <a:cs typeface="Courier"/>
                <a:sym typeface="Courier New"/>
              </a:rPr>
              <a:t>line.split</a:t>
            </a:r>
            <a:r>
              <a:rPr lang="en-US" sz="2800" dirty="0">
                <a:solidFill>
                  <a:srgbClr val="00FA00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2800" dirty="0">
                <a:solidFill>
                  <a:srgbClr val="00FA00"/>
                </a:solidFill>
                <a:latin typeface="Courier"/>
                <a:ea typeface="Courier"/>
                <a:cs typeface="Courier"/>
                <a:sym typeface="Courier New"/>
              </a:rPr>
              <a:t>    for word in words: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2800" dirty="0">
                <a:solidFill>
                  <a:srgbClr val="00FA00"/>
                </a:solidFill>
                <a:latin typeface="Courier"/>
                <a:ea typeface="Courier"/>
                <a:cs typeface="Courier"/>
                <a:sym typeface="Courier New"/>
              </a:rPr>
              <a:t>        counts[word] = </a:t>
            </a:r>
            <a:r>
              <a:rPr lang="en-US" sz="2800" dirty="0" err="1">
                <a:solidFill>
                  <a:srgbClr val="00FA00"/>
                </a:solidFill>
                <a:latin typeface="Courier"/>
                <a:ea typeface="Courier"/>
                <a:cs typeface="Courier"/>
                <a:sym typeface="Courier New"/>
              </a:rPr>
              <a:t>counts.get</a:t>
            </a:r>
            <a:r>
              <a:rPr lang="en-US" sz="2800" dirty="0">
                <a:solidFill>
                  <a:srgbClr val="00FA00"/>
                </a:solidFill>
                <a:latin typeface="Courier"/>
                <a:ea typeface="Courier"/>
                <a:cs typeface="Courier"/>
                <a:sym typeface="Courier New"/>
              </a:rPr>
              <a:t>(word,0) + 1</a:t>
            </a:r>
          </a:p>
          <a:p>
            <a:pPr lvl="0">
              <a:buClr>
                <a:srgbClr val="00FF00"/>
              </a:buClr>
            </a:pPr>
            <a:endParaRPr lang="en-US" sz="2800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rgbClr val="00FF00"/>
              </a:buClr>
              <a:buSzPct val="25000"/>
            </a:pPr>
            <a:r>
              <a:rPr lang="en-US" sz="2800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bigcount</a:t>
            </a:r>
            <a:r>
              <a:rPr lang="en-US" sz="28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= None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2800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bigword</a:t>
            </a:r>
            <a:r>
              <a:rPr lang="en-US" sz="28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= None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2800" dirty="0">
                <a:solidFill>
                  <a:srgbClr val="00FA00"/>
                </a:solidFill>
                <a:latin typeface="Courier"/>
                <a:ea typeface="Courier"/>
                <a:cs typeface="Courier"/>
                <a:sym typeface="Courier New"/>
              </a:rPr>
              <a:t>for </a:t>
            </a:r>
            <a:r>
              <a:rPr lang="en-US" sz="2800" dirty="0" err="1">
                <a:solidFill>
                  <a:srgbClr val="00FA00"/>
                </a:solidFill>
                <a:latin typeface="Courier"/>
                <a:ea typeface="Courier"/>
                <a:cs typeface="Courier"/>
                <a:sym typeface="Courier New"/>
              </a:rPr>
              <a:t>word,count</a:t>
            </a:r>
            <a:r>
              <a:rPr lang="en-US" sz="2800" dirty="0">
                <a:solidFill>
                  <a:srgbClr val="00FA00"/>
                </a:solidFill>
                <a:latin typeface="Courier"/>
                <a:ea typeface="Courier"/>
                <a:cs typeface="Courier"/>
                <a:sym typeface="Courier New"/>
              </a:rPr>
              <a:t> in </a:t>
            </a:r>
            <a:r>
              <a:rPr lang="en-US" sz="2800" dirty="0" err="1">
                <a:solidFill>
                  <a:srgbClr val="00FA00"/>
                </a:solidFill>
                <a:latin typeface="Courier"/>
                <a:ea typeface="Courier"/>
                <a:cs typeface="Courier"/>
                <a:sym typeface="Courier New"/>
              </a:rPr>
              <a:t>counts.items</a:t>
            </a:r>
            <a:r>
              <a:rPr lang="en-US" sz="2800" dirty="0">
                <a:solidFill>
                  <a:srgbClr val="00FA00"/>
                </a:solidFill>
                <a:latin typeface="Courier"/>
                <a:ea typeface="Courier"/>
                <a:cs typeface="Courier"/>
                <a:sym typeface="Courier New"/>
              </a:rPr>
              <a:t>():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2800" dirty="0">
                <a:solidFill>
                  <a:srgbClr val="FF9300"/>
                </a:solidFill>
                <a:latin typeface="Courier"/>
                <a:ea typeface="Courier"/>
                <a:cs typeface="Courier"/>
                <a:sym typeface="Courier New"/>
              </a:rPr>
              <a:t>    if </a:t>
            </a:r>
            <a:r>
              <a:rPr lang="en-US" sz="2800" dirty="0" err="1">
                <a:solidFill>
                  <a:srgbClr val="FF9300"/>
                </a:solidFill>
                <a:latin typeface="Courier"/>
                <a:ea typeface="Courier"/>
                <a:cs typeface="Courier"/>
                <a:sym typeface="Courier New"/>
              </a:rPr>
              <a:t>bigcount</a:t>
            </a:r>
            <a:r>
              <a:rPr lang="en-US" sz="2800" dirty="0">
                <a:solidFill>
                  <a:srgbClr val="FF9300"/>
                </a:solidFill>
                <a:latin typeface="Courier"/>
                <a:ea typeface="Courier"/>
                <a:cs typeface="Courier"/>
                <a:sym typeface="Courier New"/>
              </a:rPr>
              <a:t> is None or count &gt; </a:t>
            </a:r>
            <a:r>
              <a:rPr lang="en-US" sz="2800" dirty="0" err="1">
                <a:solidFill>
                  <a:srgbClr val="FF9300"/>
                </a:solidFill>
                <a:latin typeface="Courier"/>
                <a:ea typeface="Courier"/>
                <a:cs typeface="Courier"/>
                <a:sym typeface="Courier New"/>
              </a:rPr>
              <a:t>bigcount</a:t>
            </a:r>
            <a:r>
              <a:rPr lang="en-US" sz="2800" dirty="0">
                <a:solidFill>
                  <a:srgbClr val="FF9300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2800" dirty="0">
                <a:solidFill>
                  <a:srgbClr val="FF9300"/>
                </a:solidFill>
                <a:latin typeface="Courier"/>
                <a:ea typeface="Courier"/>
                <a:cs typeface="Courier"/>
                <a:sym typeface="Courier New"/>
              </a:rPr>
              <a:t>        </a:t>
            </a:r>
            <a:r>
              <a:rPr lang="en-US" sz="2800" dirty="0" err="1">
                <a:solidFill>
                  <a:srgbClr val="FF9300"/>
                </a:solidFill>
                <a:latin typeface="Courier"/>
                <a:ea typeface="Courier"/>
                <a:cs typeface="Courier"/>
                <a:sym typeface="Courier New"/>
              </a:rPr>
              <a:t>bigword</a:t>
            </a:r>
            <a:r>
              <a:rPr lang="en-US" sz="2800" dirty="0">
                <a:solidFill>
                  <a:srgbClr val="FF9300"/>
                </a:solidFill>
                <a:latin typeface="Courier"/>
                <a:ea typeface="Courier"/>
                <a:cs typeface="Courier"/>
                <a:sym typeface="Courier New"/>
              </a:rPr>
              <a:t> = word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2800" dirty="0">
                <a:solidFill>
                  <a:srgbClr val="FF9300"/>
                </a:solidFill>
                <a:latin typeface="Courier"/>
                <a:ea typeface="Courier"/>
                <a:cs typeface="Courier"/>
                <a:sym typeface="Courier New"/>
              </a:rPr>
              <a:t>        </a:t>
            </a:r>
            <a:r>
              <a:rPr lang="en-US" sz="2800" dirty="0" err="1">
                <a:solidFill>
                  <a:srgbClr val="FF9300"/>
                </a:solidFill>
                <a:latin typeface="Courier"/>
                <a:ea typeface="Courier"/>
                <a:cs typeface="Courier"/>
                <a:sym typeface="Courier New"/>
              </a:rPr>
              <a:t>bigcount</a:t>
            </a:r>
            <a:r>
              <a:rPr lang="en-US" sz="2800" dirty="0">
                <a:solidFill>
                  <a:srgbClr val="FF9300"/>
                </a:solidFill>
                <a:latin typeface="Courier"/>
                <a:ea typeface="Courier"/>
                <a:cs typeface="Courier"/>
                <a:sym typeface="Courier New"/>
              </a:rPr>
              <a:t> = count</a:t>
            </a:r>
          </a:p>
          <a:p>
            <a:pPr lvl="0">
              <a:buClr>
                <a:srgbClr val="00FF00"/>
              </a:buClr>
            </a:pPr>
            <a:endParaRPr lang="en-US" sz="2800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rgbClr val="00FF00"/>
              </a:buClr>
              <a:buSzPct val="25000"/>
            </a:pPr>
            <a:r>
              <a:rPr lang="en-US" sz="28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800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bigword</a:t>
            </a:r>
            <a:r>
              <a:rPr lang="en-US" sz="28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, </a:t>
            </a:r>
            <a:r>
              <a:rPr lang="en-US" sz="2800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bigcount</a:t>
            </a:r>
            <a:r>
              <a:rPr lang="en-US" sz="28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626" name="Shape 626"/>
          <p:cNvSpPr txBox="1"/>
          <p:nvPr/>
        </p:nvSpPr>
        <p:spPr>
          <a:xfrm>
            <a:off x="12082000" y="615550"/>
            <a:ext cx="2550299" cy="2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Sequential</a:t>
            </a: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Repeated</a:t>
            </a: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Conditional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" name="Shape 443"/>
          <p:cNvSpPr txBox="1"/>
          <p:nvPr/>
        </p:nvSpPr>
        <p:spPr>
          <a:xfrm>
            <a:off x="1225684" y="1297022"/>
            <a:ext cx="10991783" cy="4284381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algn="ctr"/>
            <a:r>
              <a:rPr lang="ru-RU" sz="3600" dirty="0" err="1">
                <a:solidFill>
                  <a:srgbClr val="FFC000"/>
                </a:solidFill>
              </a:rPr>
              <a:t>Python</a:t>
            </a:r>
            <a:r>
              <a:rPr lang="ru-RU" sz="3600" dirty="0"/>
              <a:t> - это язык интерпретатора </a:t>
            </a:r>
            <a:r>
              <a:rPr lang="ru-RU" sz="3600" dirty="0" err="1"/>
              <a:t>Python</a:t>
            </a:r>
            <a:r>
              <a:rPr lang="ru-RU" sz="3600" dirty="0"/>
              <a:t> и тех, кто может с ним общаться. Человек, который может говорить на </a:t>
            </a:r>
            <a:r>
              <a:rPr lang="ru-RU" sz="3600" dirty="0" err="1">
                <a:solidFill>
                  <a:srgbClr val="FFC000"/>
                </a:solidFill>
              </a:rPr>
              <a:t>Python</a:t>
            </a:r>
            <a:r>
              <a:rPr lang="ru-RU" sz="3600" dirty="0"/>
              <a:t>, известен как </a:t>
            </a:r>
            <a:r>
              <a:rPr lang="ru-RU" sz="3600" dirty="0" err="1">
                <a:solidFill>
                  <a:srgbClr val="FFC000"/>
                </a:solidFill>
              </a:rPr>
              <a:t>Pythonista</a:t>
            </a:r>
            <a:r>
              <a:rPr lang="ru-RU" sz="3600" dirty="0"/>
              <a:t>. Почти все известные </a:t>
            </a:r>
            <a:r>
              <a:rPr lang="ru-RU" sz="3600" dirty="0" err="1"/>
              <a:t>питонисты</a:t>
            </a:r>
            <a:r>
              <a:rPr lang="ru-RU" sz="3600" dirty="0"/>
              <a:t> используют программное обеспечение, изначально разработанное Гвидо </a:t>
            </a:r>
            <a:r>
              <a:rPr lang="ru-RU" sz="3600" dirty="0" err="1"/>
              <a:t>ван</a:t>
            </a:r>
            <a:r>
              <a:rPr lang="ru-RU" sz="3600" dirty="0"/>
              <a:t> </a:t>
            </a:r>
            <a:r>
              <a:rPr lang="ru-RU" sz="3600" dirty="0" err="1"/>
              <a:t>Россумом</a:t>
            </a:r>
            <a:r>
              <a:rPr lang="ru-RU" sz="3600" dirty="0"/>
              <a:t>.</a:t>
            </a:r>
          </a:p>
        </p:txBody>
      </p:sp>
      <p:pic>
        <p:nvPicPr>
          <p:cNvPr id="444" name="Shape 44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3335000" y="4470400"/>
            <a:ext cx="2108100" cy="3174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45" name="Shape 44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3246100" y="1041400"/>
            <a:ext cx="2286000" cy="2997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46" name="Shape 446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750338" y="5768942"/>
            <a:ext cx="3517899" cy="20780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625"/>
          <p:cNvSpPr txBox="1"/>
          <p:nvPr/>
        </p:nvSpPr>
        <p:spPr>
          <a:xfrm>
            <a:off x="998325" y="778213"/>
            <a:ext cx="10035299" cy="7548664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name = </a:t>
            </a:r>
            <a:r>
              <a:rPr lang="en-US" sz="28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input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('Enter file:')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handle = open(name, 'r')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8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counts = </a:t>
            </a:r>
            <a:r>
              <a:rPr lang="en-US" sz="28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dict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28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for line in handle: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28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words = </a:t>
            </a:r>
            <a:r>
              <a:rPr lang="en-US" sz="2800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line.split</a:t>
            </a:r>
            <a:r>
              <a:rPr lang="en-US" sz="28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28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for word in words: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28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    counts[word] = </a:t>
            </a:r>
            <a:r>
              <a:rPr lang="en-US" sz="2800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counts.get</a:t>
            </a:r>
            <a:r>
              <a:rPr lang="en-US" sz="28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(word,0) + 1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endParaRPr lang="en-US" sz="28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8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bigcount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= None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8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bigword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= None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for </a:t>
            </a:r>
            <a:r>
              <a:rPr lang="en-US" sz="28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word,count</a:t>
            </a:r>
            <a:r>
              <a:rPr lang="en-US" sz="28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in </a:t>
            </a:r>
            <a:r>
              <a:rPr lang="en-US" sz="28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counts.items</a:t>
            </a:r>
            <a:r>
              <a:rPr lang="en-US" sz="28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():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</a:t>
            </a:r>
            <a:r>
              <a:rPr lang="en-US" sz="28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 </a:t>
            </a:r>
            <a:r>
              <a:rPr lang="en-US" sz="28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if </a:t>
            </a:r>
            <a:r>
              <a:rPr lang="en-US" sz="2800" i="0" u="none" strike="noStrike" cap="none" dirty="0" err="1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bigcount</a:t>
            </a:r>
            <a:r>
              <a:rPr lang="en-US" sz="28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is None or count &gt; </a:t>
            </a:r>
            <a:r>
              <a:rPr lang="en-US" sz="2800" i="0" u="none" strike="noStrike" cap="none" dirty="0" err="1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bigcount</a:t>
            </a:r>
            <a:r>
              <a:rPr lang="en-US" sz="28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       </a:t>
            </a:r>
            <a:r>
              <a:rPr lang="en-US" sz="2800" i="0" u="none" strike="noStrike" cap="none" dirty="0" err="1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bigword</a:t>
            </a:r>
            <a:r>
              <a:rPr lang="en-US" sz="28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= word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       </a:t>
            </a:r>
            <a:r>
              <a:rPr lang="en-US" sz="2800" i="0" u="none" strike="noStrike" cap="none" dirty="0" err="1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bigcount</a:t>
            </a:r>
            <a:r>
              <a:rPr lang="en-US" sz="28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= count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Font typeface="Cabin"/>
              <a:buNone/>
            </a:pPr>
            <a:endParaRPr sz="2800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8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bigword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, </a:t>
            </a:r>
            <a:r>
              <a:rPr lang="en-US" sz="28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bigcount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632" name="Shape 632"/>
          <p:cNvSpPr txBox="1"/>
          <p:nvPr/>
        </p:nvSpPr>
        <p:spPr>
          <a:xfrm>
            <a:off x="12260000" y="712245"/>
            <a:ext cx="3996000" cy="7680599"/>
          </a:xfrm>
          <a:prstGeom prst="rect">
            <a:avLst/>
          </a:prstGeom>
          <a:noFill/>
          <a:ln w="9525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endParaRPr lang="ru-RU" sz="2400" dirty="0"/>
          </a:p>
          <a:p>
            <a:endParaRPr lang="ru-RU" sz="2400" dirty="0"/>
          </a:p>
          <a:p>
            <a:endParaRPr lang="ru-RU" sz="2400" dirty="0"/>
          </a:p>
          <a:p>
            <a:endParaRPr lang="ru-RU" sz="2400" dirty="0"/>
          </a:p>
          <a:p>
            <a:r>
              <a:rPr lang="ru-RU" sz="2400" dirty="0"/>
              <a:t>Краткая «История» </a:t>
            </a:r>
            <a:r>
              <a:rPr lang="ru-RU" sz="2400" dirty="0" err="1"/>
              <a:t>Python</a:t>
            </a:r>
            <a:r>
              <a:rPr lang="ru-RU" sz="2400" dirty="0"/>
              <a:t> о том, как считать слова в файле</a:t>
            </a:r>
          </a:p>
          <a:p>
            <a:endParaRPr lang="ru-RU" sz="2400" dirty="0"/>
          </a:p>
          <a:p>
            <a:endParaRPr lang="ru-RU" sz="2400" dirty="0"/>
          </a:p>
          <a:p>
            <a:r>
              <a:rPr lang="ru-RU" sz="2400" dirty="0"/>
              <a:t>Слово, используемое для чтения данных от пользователя. </a:t>
            </a:r>
          </a:p>
          <a:p>
            <a:endParaRPr lang="ru-RU" sz="2400" dirty="0"/>
          </a:p>
          <a:p>
            <a:r>
              <a:rPr lang="ru-RU" sz="2400" dirty="0"/>
              <a:t>Предложение об обновлении одного из множества пунктов</a:t>
            </a:r>
          </a:p>
          <a:p>
            <a:r>
              <a:rPr lang="ru-RU" sz="2400" dirty="0"/>
              <a:t>Абзац о том, как найти самый большой элемент в списке</a:t>
            </a:r>
          </a:p>
        </p:txBody>
      </p:sp>
      <p:cxnSp>
        <p:nvCxnSpPr>
          <p:cNvPr id="633" name="Shape 633"/>
          <p:cNvCxnSpPr/>
          <p:nvPr/>
        </p:nvCxnSpPr>
        <p:spPr>
          <a:xfrm>
            <a:off x="6986588" y="1211263"/>
            <a:ext cx="5172986" cy="2323998"/>
          </a:xfrm>
          <a:prstGeom prst="straightConnector1">
            <a:avLst/>
          </a:prstGeom>
          <a:noFill/>
          <a:ln w="38100" cap="flat" cmpd="sng">
            <a:solidFill>
              <a:srgbClr val="FFFFFF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634" name="Shape 634"/>
          <p:cNvCxnSpPr/>
          <p:nvPr/>
        </p:nvCxnSpPr>
        <p:spPr>
          <a:xfrm>
            <a:off x="9890125" y="4349750"/>
            <a:ext cx="2269449" cy="857115"/>
          </a:xfrm>
          <a:prstGeom prst="straightConnector1">
            <a:avLst/>
          </a:prstGeom>
          <a:noFill/>
          <a:ln w="38100" cap="flat" cmpd="sng">
            <a:solidFill>
              <a:srgbClr val="FFFF00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635" name="Shape 635"/>
          <p:cNvCxnSpPr/>
          <p:nvPr/>
        </p:nvCxnSpPr>
        <p:spPr>
          <a:xfrm>
            <a:off x="10214043" y="6887183"/>
            <a:ext cx="1789090" cy="680936"/>
          </a:xfrm>
          <a:prstGeom prst="straightConnector1">
            <a:avLst/>
          </a:prstGeom>
          <a:noFill/>
          <a:ln w="38100" cap="flat" cmpd="sng">
            <a:solidFill>
              <a:srgbClr val="FF9900"/>
            </a:solidFill>
            <a:prstDash val="solid"/>
            <a:round/>
            <a:headEnd type="none" w="lg" len="lg"/>
            <a:tailEnd type="none" w="lg" len="lg"/>
          </a:ln>
        </p:spPr>
      </p:cxn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0" name="Shape 64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Резюме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641" name="Shape 641"/>
          <p:cNvSpPr txBox="1">
            <a:spLocks noGrp="1"/>
          </p:cNvSpPr>
          <p:nvPr>
            <p:ph idx="1"/>
          </p:nvPr>
        </p:nvSpPr>
        <p:spPr>
          <a:xfrm>
            <a:off x="812800" y="2138869"/>
            <a:ext cx="14630400" cy="510973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Это краткий обзор главы 2.</a:t>
            </a:r>
          </a:p>
          <a:p>
            <a:r>
              <a:rPr lang="ru-RU" sz="3600" dirty="0"/>
              <a:t>Мы будем возвращаться к этим концепциям на протяжении всего курса.</a:t>
            </a:r>
          </a:p>
          <a:p>
            <a:r>
              <a:rPr lang="ru-RU" sz="3600" dirty="0"/>
              <a:t>Сосредоточьтесь на общей картине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" name="Shape 451"/>
          <p:cNvSpPr txBox="1">
            <a:spLocks noGrp="1"/>
          </p:cNvSpPr>
          <p:nvPr>
            <p:ph type="title"/>
          </p:nvPr>
        </p:nvSpPr>
        <p:spPr>
          <a:xfrm>
            <a:off x="861482" y="1186523"/>
            <a:ext cx="12539631" cy="11657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b="1" dirty="0">
                <a:solidFill>
                  <a:srgbClr val="FFC000"/>
                </a:solidFill>
              </a:rPr>
              <a:t>Начальный этап обучения</a:t>
            </a:r>
            <a:r>
              <a:rPr lang="ru-RU" sz="3600" b="1" dirty="0"/>
              <a:t>: </a:t>
            </a:r>
            <a:r>
              <a:rPr lang="ru-RU" sz="3600" b="1" dirty="0">
                <a:solidFill>
                  <a:srgbClr val="FF0000"/>
                </a:solidFill>
              </a:rPr>
              <a:t>синтаксические ошибки</a:t>
            </a:r>
            <a:endParaRPr lang="ru-RU" sz="3600" b="1" dirty="0">
              <a:solidFill>
                <a:srgbClr val="FF0000"/>
              </a:solidFill>
              <a:effectLst/>
            </a:endParaRPr>
          </a:p>
        </p:txBody>
      </p:sp>
      <p:sp>
        <p:nvSpPr>
          <p:cNvPr id="452" name="Shape 452"/>
          <p:cNvSpPr txBox="1">
            <a:spLocks noGrp="1"/>
          </p:cNvSpPr>
          <p:nvPr>
            <p:ph idx="1"/>
          </p:nvPr>
        </p:nvSpPr>
        <p:spPr>
          <a:xfrm>
            <a:off x="1472392" y="2352322"/>
            <a:ext cx="11928721" cy="5794151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2800" dirty="0"/>
              <a:t>Нам нужно изучить язык </a:t>
            </a:r>
            <a:r>
              <a:rPr lang="ru-RU" sz="2800" dirty="0" err="1"/>
              <a:t>Python</a:t>
            </a:r>
            <a:r>
              <a:rPr lang="ru-RU" sz="2800" dirty="0"/>
              <a:t>, чтобы мы могли передавать наши инструкции </a:t>
            </a:r>
            <a:r>
              <a:rPr lang="ru-RU" sz="2800" dirty="0" err="1"/>
              <a:t>Python</a:t>
            </a:r>
            <a:r>
              <a:rPr lang="ru-RU" sz="2800" dirty="0"/>
              <a:t>. Вначале мы будем делать много ошибок и говорить тарабарщину, как маленькие дети.</a:t>
            </a:r>
          </a:p>
          <a:p>
            <a:r>
              <a:rPr lang="ru-RU" sz="2800" dirty="0"/>
              <a:t>Когда вы делаете ошибку, компьютер не считает вас «милым». В нем написано «синтаксическая ошибка» - при условии, что он знает язык, а вы его только изучаете. Похоже, </a:t>
            </a:r>
            <a:r>
              <a:rPr lang="ru-RU" sz="2800" dirty="0" err="1"/>
              <a:t>Python</a:t>
            </a:r>
            <a:r>
              <a:rPr lang="ru-RU" sz="2800" dirty="0"/>
              <a:t> жесток и бесчувственен.</a:t>
            </a:r>
          </a:p>
          <a:p>
            <a:r>
              <a:rPr lang="ru-RU" sz="2800" dirty="0"/>
              <a:t>Вы должны помнить, что вы умны и можете учиться. Компьютер простой и очень быстрый, но не может учиться. Так что вам легче выучить </a:t>
            </a:r>
            <a:r>
              <a:rPr lang="ru-RU" sz="2800" dirty="0" err="1"/>
              <a:t>Python</a:t>
            </a:r>
            <a:r>
              <a:rPr lang="ru-RU" sz="2800" dirty="0"/>
              <a:t>, чем компьютеру выучить английский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7" name="Shape 457"/>
          <p:cNvSpPr txBox="1">
            <a:spLocks noGrp="1"/>
          </p:cNvSpPr>
          <p:nvPr>
            <p:ph type="title"/>
          </p:nvPr>
        </p:nvSpPr>
        <p:spPr>
          <a:xfrm>
            <a:off x="1155700" y="2667000"/>
            <a:ext cx="13931900" cy="2500084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2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Разговаривая</a:t>
            </a:r>
            <a:r>
              <a:rPr lang="en-US" sz="72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72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</a:t>
            </a:r>
            <a:r>
              <a:rPr lang="en-US" sz="72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Python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" name="Shape 462"/>
          <p:cNvSpPr txBox="1"/>
          <p:nvPr/>
        </p:nvSpPr>
        <p:spPr>
          <a:xfrm>
            <a:off x="1336473" y="1325287"/>
            <a:ext cx="12628499" cy="32490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en-US" sz="3600" u="none" strike="noStrike" cap="none" dirty="0" err="1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csev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$ </a:t>
            </a:r>
            <a:r>
              <a:rPr lang="en-US" sz="3600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python3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Python 3.5.1 (v3.5.1:37a07cee5969, Dec  5 2015, 21:12:44) [GCC 4.2.1 (Apple Inc. build 5666) (dot 3)] on </a:t>
            </a:r>
            <a:r>
              <a:rPr lang="en-US" sz="3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darwinType</a:t>
            </a:r>
            <a:r>
              <a:rPr lang="en-US" sz="3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"help", "copyright", "credits" or "license" for more information.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&gt;&gt;&gt; </a:t>
            </a:r>
            <a:endParaRPr lang="en-US" sz="3600" u="none" strike="noStrike" cap="none" dirty="0">
              <a:solidFill>
                <a:schemeClr val="bg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grpSp>
        <p:nvGrpSpPr>
          <p:cNvPr id="463" name="Shape 463"/>
          <p:cNvGrpSpPr/>
          <p:nvPr/>
        </p:nvGrpSpPr>
        <p:grpSpPr>
          <a:xfrm>
            <a:off x="2916761" y="4219476"/>
            <a:ext cx="4239245" cy="858364"/>
            <a:chOff x="6843291" y="2326012"/>
            <a:chExt cx="4239245" cy="856736"/>
          </a:xfrm>
        </p:grpSpPr>
        <p:sp>
          <p:nvSpPr>
            <p:cNvPr id="464" name="Shape 464"/>
            <p:cNvSpPr txBox="1"/>
            <p:nvPr/>
          </p:nvSpPr>
          <p:spPr>
            <a:xfrm>
              <a:off x="8807636" y="2342275"/>
              <a:ext cx="2274900" cy="840473"/>
            </a:xfrm>
            <a:prstGeom prst="rect">
              <a:avLst/>
            </a:prstGeom>
            <a:noFill/>
            <a:ln>
              <a:noFill/>
            </a:ln>
          </p:spPr>
          <p:txBody>
            <a:bodyPr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FF"/>
                </a:buClr>
                <a:buSzPct val="25000"/>
                <a:buFont typeface="Cabin"/>
                <a:buNone/>
              </a:pPr>
              <a:r>
                <a:rPr lang="en-US" sz="3600" u="none" strike="noStrike" cap="none">
                  <a:solidFill>
                    <a:srgbClr val="FFFF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What next?</a:t>
              </a:r>
            </a:p>
          </p:txBody>
        </p:sp>
        <p:cxnSp>
          <p:nvCxnSpPr>
            <p:cNvPr id="465" name="Shape 465"/>
            <p:cNvCxnSpPr/>
            <p:nvPr/>
          </p:nvCxnSpPr>
          <p:spPr>
            <a:xfrm>
              <a:off x="6843291" y="2326012"/>
              <a:ext cx="2281199" cy="436500"/>
            </a:xfrm>
            <a:prstGeom prst="straightConnector1">
              <a:avLst/>
            </a:prstGeom>
            <a:noFill/>
            <a:ln w="76200" cap="rnd" cmpd="sng">
              <a:solidFill>
                <a:srgbClr val="FFFF00"/>
              </a:solidFill>
              <a:prstDash val="solid"/>
              <a:miter/>
              <a:headEnd type="stealth" w="med" len="med"/>
              <a:tailEnd type="none" w="med" len="med"/>
            </a:ln>
          </p:spPr>
        </p:cxn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0" name="Shape 470"/>
          <p:cNvSpPr txBox="1"/>
          <p:nvPr/>
        </p:nvSpPr>
        <p:spPr>
          <a:xfrm>
            <a:off x="1820861" y="1519237"/>
            <a:ext cx="12628562" cy="6092825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en-US" sz="3600" u="none" strike="noStrike" cap="none" dirty="0" err="1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csev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$ </a:t>
            </a:r>
            <a:r>
              <a:rPr lang="en-US" sz="3600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python3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Python 3.5.1 (v3.5.1:37a07cee5969, Dec  5 2015, 21:12:44) [GCC 4.2.1 (Apple Inc. build 5666) (dot 3)] on </a:t>
            </a:r>
            <a:r>
              <a:rPr lang="en-US" sz="3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darwinType</a:t>
            </a:r>
            <a:r>
              <a:rPr lang="en-US" sz="3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"help", "copyright", "credits" or "license" for more information.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&gt;&gt;&gt; </a:t>
            </a: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= 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&gt;&gt;&gt; </a:t>
            </a: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print(x)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&gt;&gt;&gt; </a:t>
            </a: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= x + 1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&gt;&gt;&gt;</a:t>
            </a:r>
            <a:r>
              <a:rPr lang="en-US" sz="36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print(x)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&gt;&gt;&gt; </a:t>
            </a: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exit()</a:t>
            </a:r>
          </a:p>
        </p:txBody>
      </p:sp>
      <p:sp>
        <p:nvSpPr>
          <p:cNvPr id="471" name="Shape 471"/>
          <p:cNvSpPr txBox="1"/>
          <p:nvPr/>
        </p:nvSpPr>
        <p:spPr>
          <a:xfrm>
            <a:off x="5618835" y="5505312"/>
            <a:ext cx="9536024" cy="2296776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rgbClr val="FFFF00"/>
              </a:buClr>
              <a:buSzPct val="25000"/>
            </a:pPr>
            <a:r>
              <a:rPr lang="ru-RU" sz="3200" dirty="0"/>
              <a:t>Это хороший тест, чтобы убедиться, что у вас правильно установлен </a:t>
            </a:r>
            <a:r>
              <a:rPr lang="ru-RU" sz="3200" dirty="0" err="1"/>
              <a:t>Python</a:t>
            </a:r>
            <a:r>
              <a:rPr lang="ru-RU" sz="3200" dirty="0"/>
              <a:t>. Обратите внимание, что </a:t>
            </a:r>
            <a:r>
              <a:rPr lang="ru-RU" sz="3200" dirty="0" err="1"/>
              <a:t>quit</a:t>
            </a:r>
            <a:r>
              <a:rPr lang="ru-RU" sz="3200" dirty="0"/>
              <a:t> () также работает для завершения интерактивного сеанса</a:t>
            </a:r>
            <a:endParaRPr lang="en-US" sz="32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" name="Shape 48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2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Что мы говорим</a:t>
            </a:r>
            <a:r>
              <a:rPr lang="en-US" sz="72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?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8" name="Shape 48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Элементы </a:t>
            </a: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Python</a:t>
            </a:r>
          </a:p>
        </p:txBody>
      </p:sp>
      <p:sp>
        <p:nvSpPr>
          <p:cNvPr id="489" name="Shape 489"/>
          <p:cNvSpPr txBox="1">
            <a:spLocks noGrp="1"/>
          </p:cNvSpPr>
          <p:nvPr>
            <p:ph idx="1"/>
          </p:nvPr>
        </p:nvSpPr>
        <p:spPr>
          <a:xfrm>
            <a:off x="812800" y="2133600"/>
            <a:ext cx="14630400" cy="4374893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>
                <a:solidFill>
                  <a:srgbClr val="FFFF00"/>
                </a:solidFill>
              </a:rPr>
              <a:t>Словарь / слова </a:t>
            </a:r>
            <a:r>
              <a:rPr lang="ru-RU" sz="3600" dirty="0"/>
              <a:t>- переменные и зарезервированные слова</a:t>
            </a:r>
          </a:p>
          <a:p>
            <a:r>
              <a:rPr lang="ru-RU" sz="3600" dirty="0">
                <a:solidFill>
                  <a:srgbClr val="FFFF00"/>
                </a:solidFill>
              </a:rPr>
              <a:t>Структура предложения </a:t>
            </a:r>
            <a:r>
              <a:rPr lang="ru-RU" sz="3600" dirty="0"/>
              <a:t>- допустимые шаблоны синтаксиса</a:t>
            </a:r>
          </a:p>
          <a:p>
            <a:r>
              <a:rPr lang="ru-RU" sz="3600" dirty="0">
                <a:solidFill>
                  <a:srgbClr val="FFFF00"/>
                </a:solidFill>
              </a:rPr>
              <a:t>Структура истории </a:t>
            </a:r>
            <a:r>
              <a:rPr lang="ru-RU" sz="3600" dirty="0"/>
              <a:t>- создание программы для определенной цели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4" name="Shape 494"/>
          <p:cNvSpPr txBox="1"/>
          <p:nvPr/>
        </p:nvSpPr>
        <p:spPr>
          <a:xfrm>
            <a:off x="419418" y="736781"/>
            <a:ext cx="9839008" cy="756812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>
              <a:buClr>
                <a:srgbClr val="00FF00"/>
              </a:buClr>
              <a:buSzPct val="25000"/>
            </a:pPr>
            <a:r>
              <a:rPr lang="en-US" sz="28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name = input('Enter file:')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28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handle = open(name)</a:t>
            </a:r>
          </a:p>
          <a:p>
            <a:pPr lvl="0" algn="ctr"/>
            <a:endParaRPr lang="en-US" sz="2800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rgbClr val="00FF00"/>
              </a:buClr>
              <a:buSzPct val="25000"/>
            </a:pPr>
            <a:r>
              <a:rPr lang="en-US" sz="2800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counts = </a:t>
            </a:r>
            <a:r>
              <a:rPr lang="en-US" sz="2800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dict</a:t>
            </a:r>
            <a:r>
              <a:rPr lang="en-US" sz="2800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2800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for line in handle: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2800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 words = </a:t>
            </a:r>
            <a:r>
              <a:rPr lang="en-US" sz="2800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line.split</a:t>
            </a:r>
            <a:r>
              <a:rPr lang="en-US" sz="2800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2800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 for word in words: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2800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     counts[word] = </a:t>
            </a:r>
            <a:r>
              <a:rPr lang="en-US" sz="2800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counts.get</a:t>
            </a:r>
            <a:r>
              <a:rPr lang="en-US" sz="2800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(word,0) + 1</a:t>
            </a:r>
          </a:p>
          <a:p>
            <a:pPr lvl="0">
              <a:buClr>
                <a:srgbClr val="00FF00"/>
              </a:buClr>
            </a:pPr>
            <a:endParaRPr lang="en-US" sz="2800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rgbClr val="00FF00"/>
              </a:buClr>
              <a:buSzPct val="25000"/>
            </a:pPr>
            <a:r>
              <a:rPr lang="en-US" sz="2800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bigcount</a:t>
            </a:r>
            <a:r>
              <a:rPr lang="en-US" sz="2800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= None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2800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bigword</a:t>
            </a:r>
            <a:r>
              <a:rPr lang="en-US" sz="2800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= None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2800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for </a:t>
            </a:r>
            <a:r>
              <a:rPr lang="en-US" sz="2800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word,count</a:t>
            </a:r>
            <a:r>
              <a:rPr lang="en-US" sz="2800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in </a:t>
            </a:r>
            <a:r>
              <a:rPr lang="en-US" sz="2800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counts.items</a:t>
            </a:r>
            <a:r>
              <a:rPr lang="en-US" sz="2800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():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2800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   if </a:t>
            </a:r>
            <a:r>
              <a:rPr lang="en-US" sz="2800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bigcount</a:t>
            </a:r>
            <a:r>
              <a:rPr lang="en-US" sz="2800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is None or count &gt; </a:t>
            </a:r>
            <a:r>
              <a:rPr lang="en-US" sz="2800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bigcount</a:t>
            </a:r>
            <a:r>
              <a:rPr lang="en-US" sz="2800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2800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       </a:t>
            </a:r>
            <a:r>
              <a:rPr lang="en-US" sz="2800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bigword</a:t>
            </a:r>
            <a:r>
              <a:rPr lang="en-US" sz="2800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= word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2800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       </a:t>
            </a:r>
            <a:r>
              <a:rPr lang="en-US" sz="2800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bigcount</a:t>
            </a:r>
            <a:r>
              <a:rPr lang="en-US" sz="2800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= count</a:t>
            </a:r>
          </a:p>
          <a:p>
            <a:pPr lvl="0">
              <a:buClr>
                <a:srgbClr val="00FF00"/>
              </a:buClr>
            </a:pPr>
            <a:endParaRPr lang="en-US" sz="2800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rgbClr val="00FF00"/>
              </a:buClr>
              <a:buSzPct val="25000"/>
            </a:pPr>
            <a:r>
              <a:rPr lang="en-US" sz="2800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800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bigword</a:t>
            </a:r>
            <a:r>
              <a:rPr lang="en-US" sz="2800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, </a:t>
            </a:r>
            <a:r>
              <a:rPr lang="en-US" sz="2800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bigcount</a:t>
            </a:r>
            <a:r>
              <a:rPr lang="en-US" sz="2800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495" name="Shape 495"/>
          <p:cNvSpPr txBox="1"/>
          <p:nvPr/>
        </p:nvSpPr>
        <p:spPr>
          <a:xfrm>
            <a:off x="10840734" y="4690623"/>
            <a:ext cx="4445000" cy="1689100"/>
          </a:xfrm>
          <a:prstGeom prst="rect">
            <a:avLst/>
          </a:prstGeom>
          <a:noFill/>
          <a:ln w="12700" cap="rnd" cmpd="sng">
            <a:solidFill>
              <a:srgbClr val="FF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python words.py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Enter file: words.txt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to 16</a:t>
            </a:r>
          </a:p>
        </p:txBody>
      </p:sp>
      <p:sp>
        <p:nvSpPr>
          <p:cNvPr id="496" name="Shape 496"/>
          <p:cNvSpPr txBox="1"/>
          <p:nvPr/>
        </p:nvSpPr>
        <p:spPr>
          <a:xfrm>
            <a:off x="10258426" y="1496303"/>
            <a:ext cx="4813299" cy="2590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ru-RU" sz="4000" dirty="0"/>
              <a:t>Краткий «рассказ» о том, как считать слова в файле в </a:t>
            </a:r>
            <a:r>
              <a:rPr lang="ru-RU" sz="4000" dirty="0" err="1"/>
              <a:t>Python</a:t>
            </a:r>
            <a:endParaRPr lang="en-US" sz="40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И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569</TotalTime>
  <Words>1160</Words>
  <Application>Microsoft Office PowerPoint</Application>
  <PresentationFormat>Произвольный</PresentationFormat>
  <Paragraphs>201</Paragraphs>
  <Slides>21</Slides>
  <Notes>21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7" baseType="lpstr">
      <vt:lpstr>Arial</vt:lpstr>
      <vt:lpstr>Cabin</vt:lpstr>
      <vt:lpstr>Century Gothic</vt:lpstr>
      <vt:lpstr>Courier</vt:lpstr>
      <vt:lpstr>Wingdings 3</vt:lpstr>
      <vt:lpstr>Ион</vt:lpstr>
      <vt:lpstr>Лекция 2 Язык программирования Python</vt:lpstr>
      <vt:lpstr>Презентация PowerPoint</vt:lpstr>
      <vt:lpstr>Начальный этап обучения: синтаксические ошибки</vt:lpstr>
      <vt:lpstr>Разговаривая о Python</vt:lpstr>
      <vt:lpstr>Презентация PowerPoint</vt:lpstr>
      <vt:lpstr>Презентация PowerPoint</vt:lpstr>
      <vt:lpstr>Что мы говорим?</vt:lpstr>
      <vt:lpstr>Элементы Python</vt:lpstr>
      <vt:lpstr>Презентация PowerPoint</vt:lpstr>
      <vt:lpstr>Зарезервированные слова</vt:lpstr>
      <vt:lpstr>Предложения или строки</vt:lpstr>
      <vt:lpstr>Пункты программирования</vt:lpstr>
      <vt:lpstr>Скрипты Python</vt:lpstr>
      <vt:lpstr>Интерактивный против сценария</vt:lpstr>
      <vt:lpstr>Шаги программы или поток программы</vt:lpstr>
      <vt:lpstr>Последовательные шаги</vt:lpstr>
      <vt:lpstr>Условные шаги</vt:lpstr>
      <vt:lpstr>Повторяющиеся шаги</vt:lpstr>
      <vt:lpstr>Презентация PowerPoint</vt:lpstr>
      <vt:lpstr>Презентация PowerPoint</vt:lpstr>
      <vt:lpstr>Резюме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Why Program?</dc:title>
  <cp:lastModifiedBy>Владислав Карюкин</cp:lastModifiedBy>
  <cp:revision>74</cp:revision>
  <dcterms:modified xsi:type="dcterms:W3CDTF">2021-08-31T19:28:04Z</dcterms:modified>
</cp:coreProperties>
</file>